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Comfortaa SemiBold"/>
      <p:regular r:id="rId32"/>
      <p:bold r:id="rId33"/>
    </p:embeddedFont>
    <p:embeddedFont>
      <p:font typeface="Anton"/>
      <p:regular r:id="rId34"/>
    </p:embeddedFont>
    <p:embeddedFont>
      <p:font typeface="Cousine"/>
      <p:regular r:id="rId35"/>
      <p:bold r:id="rId36"/>
      <p:italic r:id="rId37"/>
      <p:boldItalic r:id="rId38"/>
    </p:embeddedFont>
    <p:embeddedFont>
      <p:font typeface="Poppins"/>
      <p:regular r:id="rId39"/>
      <p:bold r:id="rId40"/>
      <p:italic r:id="rId41"/>
      <p:boldItalic r:id="rId42"/>
    </p:embeddedFont>
    <p:embeddedFont>
      <p:font typeface="Alata"/>
      <p:regular r:id="rId43"/>
    </p:embeddedFont>
    <p:embeddedFont>
      <p:font typeface="Comfortaa"/>
      <p:regular r:id="rId44"/>
      <p:bold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EC0747F-3208-4BEC-AC9F-C944186E1BCD}">
  <a:tblStyle styleId="{0EC0747F-3208-4BEC-AC9F-C944186E1BC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oppins-bold.fntdata"/><Relationship Id="rId20" Type="http://schemas.openxmlformats.org/officeDocument/2006/relationships/slide" Target="slides/slide14.xml"/><Relationship Id="rId42" Type="http://schemas.openxmlformats.org/officeDocument/2006/relationships/font" Target="fonts/Poppins-boldItalic.fntdata"/><Relationship Id="rId41" Type="http://schemas.openxmlformats.org/officeDocument/2006/relationships/font" Target="fonts/Poppins-italic.fntdata"/><Relationship Id="rId22" Type="http://schemas.openxmlformats.org/officeDocument/2006/relationships/slide" Target="slides/slide16.xml"/><Relationship Id="rId44" Type="http://schemas.openxmlformats.org/officeDocument/2006/relationships/font" Target="fonts/Comfortaa-regular.fntdata"/><Relationship Id="rId21" Type="http://schemas.openxmlformats.org/officeDocument/2006/relationships/slide" Target="slides/slide15.xml"/><Relationship Id="rId43" Type="http://schemas.openxmlformats.org/officeDocument/2006/relationships/font" Target="fonts/Alata-regular.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Comfortaa-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ComfortaaSemiBold-bold.fntdata"/><Relationship Id="rId10" Type="http://schemas.openxmlformats.org/officeDocument/2006/relationships/slide" Target="slides/slide4.xml"/><Relationship Id="rId32" Type="http://schemas.openxmlformats.org/officeDocument/2006/relationships/font" Target="fonts/ComfortaaSemiBold-regular.fntdata"/><Relationship Id="rId13" Type="http://schemas.openxmlformats.org/officeDocument/2006/relationships/slide" Target="slides/slide7.xml"/><Relationship Id="rId35" Type="http://schemas.openxmlformats.org/officeDocument/2006/relationships/font" Target="fonts/Cousine-regular.fntdata"/><Relationship Id="rId12" Type="http://schemas.openxmlformats.org/officeDocument/2006/relationships/slide" Target="slides/slide6.xml"/><Relationship Id="rId34" Type="http://schemas.openxmlformats.org/officeDocument/2006/relationships/font" Target="fonts/Anton-regular.fntdata"/><Relationship Id="rId15" Type="http://schemas.openxmlformats.org/officeDocument/2006/relationships/slide" Target="slides/slide9.xml"/><Relationship Id="rId37" Type="http://schemas.openxmlformats.org/officeDocument/2006/relationships/font" Target="fonts/Cousine-italic.fntdata"/><Relationship Id="rId14" Type="http://schemas.openxmlformats.org/officeDocument/2006/relationships/slide" Target="slides/slide8.xml"/><Relationship Id="rId36" Type="http://schemas.openxmlformats.org/officeDocument/2006/relationships/font" Target="fonts/Cousine-bold.fntdata"/><Relationship Id="rId17" Type="http://schemas.openxmlformats.org/officeDocument/2006/relationships/slide" Target="slides/slide11.xml"/><Relationship Id="rId39" Type="http://schemas.openxmlformats.org/officeDocument/2006/relationships/font" Target="fonts/Poppins-regular.fntdata"/><Relationship Id="rId16" Type="http://schemas.openxmlformats.org/officeDocument/2006/relationships/slide" Target="slides/slide10.xml"/><Relationship Id="rId38" Type="http://schemas.openxmlformats.org/officeDocument/2006/relationships/font" Target="fonts/Cousine-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gif>
</file>

<file path=ppt/media/image13.png>
</file>

<file path=ppt/media/image14.png>
</file>

<file path=ppt/media/image15.png>
</file>

<file path=ppt/media/image2.jp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a:t>Innovation </a:t>
            </a:r>
            <a:endParaRPr/>
          </a:p>
          <a:p>
            <a:pPr indent="-317500" lvl="0" marL="457200" rtl="0" algn="l">
              <a:spcBef>
                <a:spcPts val="0"/>
              </a:spcBef>
              <a:spcAft>
                <a:spcPts val="0"/>
              </a:spcAft>
              <a:buSzPts val="1400"/>
              <a:buAutoNum type="arabicPeriod"/>
            </a:pPr>
            <a:r>
              <a:rPr lang="en"/>
              <a:t>2. Road map </a:t>
            </a:r>
            <a:endParaRPr/>
          </a:p>
          <a:p>
            <a:pPr indent="-317500" lvl="0" marL="457200" rtl="0" algn="l">
              <a:spcBef>
                <a:spcPts val="0"/>
              </a:spcBef>
              <a:spcAft>
                <a:spcPts val="0"/>
              </a:spcAft>
              <a:buSzPts val="1400"/>
              <a:buAutoNum type="arabicPeriod"/>
            </a:pPr>
            <a:r>
              <a:rPr lang="en"/>
              <a:t>3. Market graphs</a:t>
            </a:r>
            <a:endParaRPr/>
          </a:p>
          <a:p>
            <a:pPr indent="-317500" lvl="0" marL="457200" rtl="0" algn="l">
              <a:spcBef>
                <a:spcPts val="0"/>
              </a:spcBef>
              <a:spcAft>
                <a:spcPts val="0"/>
              </a:spcAft>
              <a:buSzPts val="1400"/>
              <a:buAutoNum type="arabicPeriod"/>
            </a:pPr>
            <a:r>
              <a:rPr lang="en"/>
              <a:t>Thank u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58a801b295_0_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58a801b295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bcf8a1b89b_0_4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bcf8a1b89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58a801b295_0_1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58a801b295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58b9015911_0_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58b901591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bcf8a1b89b_0_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bcf8a1b89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58a801b295_0_8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58a801b295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58a801b295_0_14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358a801b295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58a801b295_0_19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358a801b295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358b9015911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358b901591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58b9015911_0_3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58b9015911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Scalability Factors: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 Modular structure allows adding multiple units to scale output</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Can be adapted for rooftops, fields, industrial zones</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Cost and material sourcing must be optimized for large-scale rollout</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Smart upgrades (IoT, AI) possible in future versions</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Conclusion:</a:t>
            </a:r>
            <a:br>
              <a:rPr b="1" lang="en">
                <a:solidFill>
                  <a:schemeClr val="dk1"/>
                </a:solidFill>
              </a:rPr>
            </a:br>
            <a:r>
              <a:rPr lang="en">
                <a:solidFill>
                  <a:schemeClr val="dk1"/>
                </a:solidFill>
              </a:rPr>
              <a:t> 🟢 </a:t>
            </a:r>
            <a:r>
              <a:rPr b="1" lang="en">
                <a:solidFill>
                  <a:schemeClr val="dk1"/>
                </a:solidFill>
              </a:rPr>
              <a:t>Highly scalable</a:t>
            </a:r>
            <a:r>
              <a:rPr lang="en">
                <a:solidFill>
                  <a:schemeClr val="dk1"/>
                </a:solidFill>
              </a:rPr>
              <a:t> concept with adjustments in design and cost optimization for mass deployment.</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55a85453ed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55a85453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358c3dfe6ed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358c3dfe6e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58c3dfe6ed_0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358c3dfe6e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5f391192_0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5f391192_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58b9015911_0_7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358b9015911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58c3dfe6ed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358c3dfe6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3759f861bce6ce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3759f861bce6ce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3759f861bce6ce6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3759f861bce6ce6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58a801b295_0_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58a801b29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58a801b295_0_3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58a801b29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58a801b295_0_4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58a801b295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5ed75ccf_01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5ed75ccf_0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58a801b295_0_5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58a801b295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914400" y="2980864"/>
            <a:ext cx="7212600" cy="11598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b="1" sz="4800"/>
            </a:lvl1pPr>
            <a:lvl2pPr lvl="1">
              <a:spcBef>
                <a:spcPts val="0"/>
              </a:spcBef>
              <a:spcAft>
                <a:spcPts val="0"/>
              </a:spcAft>
              <a:buSzPts val="4800"/>
              <a:buNone/>
              <a:defRPr b="1" sz="4800"/>
            </a:lvl2pPr>
            <a:lvl3pPr lvl="2">
              <a:spcBef>
                <a:spcPts val="0"/>
              </a:spcBef>
              <a:spcAft>
                <a:spcPts val="0"/>
              </a:spcAft>
              <a:buSzPts val="4800"/>
              <a:buNone/>
              <a:defRPr b="1" sz="4800"/>
            </a:lvl3pPr>
            <a:lvl4pPr lvl="3">
              <a:spcBef>
                <a:spcPts val="0"/>
              </a:spcBef>
              <a:spcAft>
                <a:spcPts val="0"/>
              </a:spcAft>
              <a:buSzPts val="4800"/>
              <a:buNone/>
              <a:defRPr b="1" sz="4800"/>
            </a:lvl4pPr>
            <a:lvl5pPr lvl="4">
              <a:spcBef>
                <a:spcPts val="0"/>
              </a:spcBef>
              <a:spcAft>
                <a:spcPts val="0"/>
              </a:spcAft>
              <a:buSzPts val="4800"/>
              <a:buNone/>
              <a:defRPr b="1" sz="4800"/>
            </a:lvl5pPr>
            <a:lvl6pPr lvl="5">
              <a:spcBef>
                <a:spcPts val="0"/>
              </a:spcBef>
              <a:spcAft>
                <a:spcPts val="0"/>
              </a:spcAft>
              <a:buSzPts val="4800"/>
              <a:buNone/>
              <a:defRPr b="1" sz="4800"/>
            </a:lvl6pPr>
            <a:lvl7pPr lvl="6">
              <a:spcBef>
                <a:spcPts val="0"/>
              </a:spcBef>
              <a:spcAft>
                <a:spcPts val="0"/>
              </a:spcAft>
              <a:buSzPts val="4800"/>
              <a:buNone/>
              <a:defRPr b="1" sz="4800"/>
            </a:lvl7pPr>
            <a:lvl8pPr lvl="7">
              <a:spcBef>
                <a:spcPts val="0"/>
              </a:spcBef>
              <a:spcAft>
                <a:spcPts val="0"/>
              </a:spcAft>
              <a:buSzPts val="4800"/>
              <a:buNone/>
              <a:defRPr b="1" sz="4800"/>
            </a:lvl8pPr>
            <a:lvl9pPr lvl="8">
              <a:spcBef>
                <a:spcPts val="0"/>
              </a:spcBef>
              <a:spcAft>
                <a:spcPts val="0"/>
              </a:spcAft>
              <a:buSzPts val="4800"/>
              <a:buNone/>
              <a:defRPr b="1" sz="4800"/>
            </a:lvl9pPr>
          </a:lstStyle>
          <a:p/>
        </p:txBody>
      </p:sp>
      <p:sp>
        <p:nvSpPr>
          <p:cNvPr id="13" name="Google Shape;13;p2"/>
          <p:cNvSpPr/>
          <p:nvPr/>
        </p:nvSpPr>
        <p:spPr>
          <a:xfrm rot="5400000">
            <a:off x="4527177" y="744699"/>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solid"/>
            <a:miter lim="8000"/>
            <a:headEnd len="med" w="med" type="none"/>
            <a:tailEnd len="med" w="med" type="none"/>
          </a:ln>
        </p:spPr>
      </p:sp>
      <p:sp>
        <p:nvSpPr>
          <p:cNvPr id="14" name="Google Shape;14;p2"/>
          <p:cNvSpPr/>
          <p:nvPr/>
        </p:nvSpPr>
        <p:spPr>
          <a:xfrm rot="10800000">
            <a:off x="660998" y="3645100"/>
            <a:ext cx="1080000" cy="9951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 name="Google Shape;15;p2"/>
          <p:cNvCxnSpPr/>
          <p:nvPr/>
        </p:nvCxnSpPr>
        <p:spPr>
          <a:xfrm>
            <a:off x="8296743" y="2299856"/>
            <a:ext cx="0" cy="2075100"/>
          </a:xfrm>
          <a:prstGeom prst="straightConnector1">
            <a:avLst/>
          </a:prstGeom>
          <a:noFill/>
          <a:ln cap="flat" cmpd="sng" w="9525">
            <a:solidFill>
              <a:srgbClr val="FFFFFF"/>
            </a:solidFill>
            <a:prstDash val="solid"/>
            <a:round/>
            <a:headEnd len="sm" w="sm" type="triangle"/>
            <a:tailEnd len="sm" w="sm" type="triangle"/>
          </a:ln>
        </p:spPr>
      </p:cxnSp>
      <p:sp>
        <p:nvSpPr>
          <p:cNvPr id="16" name="Google Shape;16;p2"/>
          <p:cNvSpPr/>
          <p:nvPr/>
        </p:nvSpPr>
        <p:spPr>
          <a:xfrm rot="-5400000">
            <a:off x="4525702" y="-1293868"/>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dashDot"/>
            <a:miter lim="8000"/>
            <a:headEnd len="med" w="med" type="none"/>
            <a:tailEnd len="med" w="med" type="none"/>
          </a:ln>
        </p:spPr>
      </p:sp>
      <p:sp>
        <p:nvSpPr>
          <p:cNvPr id="17" name="Google Shape;17;p2"/>
          <p:cNvSpPr/>
          <p:nvPr/>
        </p:nvSpPr>
        <p:spPr>
          <a:xfrm>
            <a:off x="7216304" y="1888685"/>
            <a:ext cx="1395000" cy="12855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5" name="Shape 65"/>
        <p:cNvGrpSpPr/>
        <p:nvPr/>
      </p:nvGrpSpPr>
      <p:grpSpPr>
        <a:xfrm>
          <a:off x="0" y="0"/>
          <a:ext cx="0" cy="0"/>
          <a:chOff x="0" y="0"/>
          <a:chExt cx="0" cy="0"/>
        </a:xfrm>
      </p:grpSpPr>
      <p:sp>
        <p:nvSpPr>
          <p:cNvPr id="66" name="Google Shape;66;p12"/>
          <p:cNvSpPr txBox="1"/>
          <p:nvPr>
            <p:ph type="ctrTitle"/>
          </p:nvPr>
        </p:nvSpPr>
        <p:spPr>
          <a:xfrm>
            <a:off x="311708" y="1869350"/>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9200"/>
              <a:buNone/>
              <a:defRPr sz="9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67" name="Google Shape;67;p12"/>
          <p:cNvSpPr txBox="1"/>
          <p:nvPr>
            <p:ph idx="1" type="subTitle"/>
          </p:nvPr>
        </p:nvSpPr>
        <p:spPr>
          <a:xfrm>
            <a:off x="311700" y="3958900"/>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Font typeface="Alata"/>
              <a:buNone/>
              <a:defRPr sz="2800">
                <a:latin typeface="Alata"/>
                <a:ea typeface="Alata"/>
                <a:cs typeface="Alata"/>
                <a:sym typeface="Alata"/>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8" name="Google Shape;6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 name="Shape 69"/>
        <p:cNvGrpSpPr/>
        <p:nvPr/>
      </p:nvGrpSpPr>
      <p:grpSpPr>
        <a:xfrm>
          <a:off x="0" y="0"/>
          <a:ext cx="0" cy="0"/>
          <a:chOff x="0" y="0"/>
          <a:chExt cx="0" cy="0"/>
        </a:xfrm>
      </p:grpSpPr>
      <p:sp>
        <p:nvSpPr>
          <p:cNvPr id="70" name="Google Shape;70;p1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1" name="Google Shape;71;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4" name="Google Shape;74;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5" name="Google Shape;75;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6" name="Shape 76"/>
        <p:cNvGrpSpPr/>
        <p:nvPr/>
      </p:nvGrpSpPr>
      <p:grpSpPr>
        <a:xfrm>
          <a:off x="0" y="0"/>
          <a:ext cx="0" cy="0"/>
          <a:chOff x="0" y="0"/>
          <a:chExt cx="0" cy="0"/>
        </a:xfrm>
      </p:grpSpPr>
      <p:sp>
        <p:nvSpPr>
          <p:cNvPr id="77" name="Google Shape;77;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8" name="Google Shape;78;p1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9" name="Google Shape;79;p1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0" name="Google Shape;8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sp>
        <p:nvSpPr>
          <p:cNvPr id="82" name="Google Shape;82;p16"/>
          <p:cNvSpPr/>
          <p:nvPr>
            <p:ph idx="2" type="pic"/>
          </p:nvPr>
        </p:nvSpPr>
        <p:spPr>
          <a:xfrm>
            <a:off x="656688" y="2359850"/>
            <a:ext cx="1691100" cy="1691100"/>
          </a:xfrm>
          <a:prstGeom prst="rect">
            <a:avLst/>
          </a:prstGeom>
          <a:noFill/>
          <a:ln>
            <a:noFill/>
          </a:ln>
        </p:spPr>
      </p:sp>
      <p:sp>
        <p:nvSpPr>
          <p:cNvPr id="83" name="Google Shape;83;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4" name="Google Shape;8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5" name="Google Shape;85;p16"/>
          <p:cNvSpPr/>
          <p:nvPr>
            <p:ph idx="3" type="pic"/>
          </p:nvPr>
        </p:nvSpPr>
        <p:spPr>
          <a:xfrm>
            <a:off x="6796213" y="2359850"/>
            <a:ext cx="1691100" cy="1691100"/>
          </a:xfrm>
          <a:prstGeom prst="rect">
            <a:avLst/>
          </a:prstGeom>
          <a:noFill/>
          <a:ln>
            <a:noFill/>
          </a:ln>
        </p:spPr>
      </p:sp>
      <p:sp>
        <p:nvSpPr>
          <p:cNvPr id="86" name="Google Shape;86;p16"/>
          <p:cNvSpPr/>
          <p:nvPr>
            <p:ph idx="4" type="pic"/>
          </p:nvPr>
        </p:nvSpPr>
        <p:spPr>
          <a:xfrm>
            <a:off x="2703196" y="2359850"/>
            <a:ext cx="1691100" cy="1691100"/>
          </a:xfrm>
          <a:prstGeom prst="rect">
            <a:avLst/>
          </a:prstGeom>
          <a:noFill/>
          <a:ln>
            <a:noFill/>
          </a:ln>
        </p:spPr>
      </p:sp>
      <p:sp>
        <p:nvSpPr>
          <p:cNvPr id="87" name="Google Shape;87;p16"/>
          <p:cNvSpPr/>
          <p:nvPr>
            <p:ph idx="5" type="pic"/>
          </p:nvPr>
        </p:nvSpPr>
        <p:spPr>
          <a:xfrm>
            <a:off x="4749704" y="2359850"/>
            <a:ext cx="1691100" cy="16911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8" name="Shape 88"/>
        <p:cNvGrpSpPr/>
        <p:nvPr/>
      </p:nvGrpSpPr>
      <p:grpSpPr>
        <a:xfrm>
          <a:off x="0" y="0"/>
          <a:ext cx="0" cy="0"/>
          <a:chOff x="0" y="0"/>
          <a:chExt cx="0" cy="0"/>
        </a:xfrm>
      </p:grpSpPr>
      <p:sp>
        <p:nvSpPr>
          <p:cNvPr id="89" name="Google Shape;89;p17"/>
          <p:cNvSpPr txBox="1"/>
          <p:nvPr>
            <p:ph type="title"/>
          </p:nvPr>
        </p:nvSpPr>
        <p:spPr>
          <a:xfrm>
            <a:off x="490250" y="450150"/>
            <a:ext cx="41064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90" name="Google Shape;90;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1" name="Google Shape;91;p17"/>
          <p:cNvSpPr/>
          <p:nvPr>
            <p:ph idx="2" type="pic"/>
          </p:nvPr>
        </p:nvSpPr>
        <p:spPr>
          <a:xfrm>
            <a:off x="3814650" y="1349025"/>
            <a:ext cx="4657800" cy="28185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2" name="Shape 92"/>
        <p:cNvGrpSpPr/>
        <p:nvPr/>
      </p:nvGrpSpPr>
      <p:grpSpPr>
        <a:xfrm>
          <a:off x="0" y="0"/>
          <a:ext cx="0" cy="0"/>
          <a:chOff x="0" y="0"/>
          <a:chExt cx="0" cy="0"/>
        </a:xfrm>
      </p:grpSpPr>
      <p:sp>
        <p:nvSpPr>
          <p:cNvPr id="93" name="Google Shape;93;p1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8"/>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95" name="Google Shape;95;p18"/>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6" name="Google Shape;96;p18"/>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97" name="Google Shape;97;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8" name="Shape 98"/>
        <p:cNvGrpSpPr/>
        <p:nvPr/>
      </p:nvGrpSpPr>
      <p:grpSpPr>
        <a:xfrm>
          <a:off x="0" y="0"/>
          <a:ext cx="0" cy="0"/>
          <a:chOff x="0" y="0"/>
          <a:chExt cx="0" cy="0"/>
        </a:xfrm>
      </p:grpSpPr>
      <p:sp>
        <p:nvSpPr>
          <p:cNvPr id="99" name="Google Shape;99;p1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100" name="Google Shape;100;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 name="Shape 101"/>
        <p:cNvGrpSpPr/>
        <p:nvPr/>
      </p:nvGrpSpPr>
      <p:grpSpPr>
        <a:xfrm>
          <a:off x="0" y="0"/>
          <a:ext cx="0" cy="0"/>
          <a:chOff x="0" y="0"/>
          <a:chExt cx="0" cy="0"/>
        </a:xfrm>
      </p:grpSpPr>
      <p:sp>
        <p:nvSpPr>
          <p:cNvPr id="102" name="Google Shape;102;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8" name="Shape 18"/>
        <p:cNvGrpSpPr/>
        <p:nvPr/>
      </p:nvGrpSpPr>
      <p:grpSpPr>
        <a:xfrm>
          <a:off x="0" y="0"/>
          <a:ext cx="0" cy="0"/>
          <a:chOff x="0" y="0"/>
          <a:chExt cx="0" cy="0"/>
        </a:xfrm>
      </p:grpSpPr>
      <p:sp>
        <p:nvSpPr>
          <p:cNvPr id="19" name="Google Shape;19;p3"/>
          <p:cNvSpPr/>
          <p:nvPr/>
        </p:nvSpPr>
        <p:spPr>
          <a:xfrm rot="5400000">
            <a:off x="4527177" y="-550510"/>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solid"/>
            <a:miter lim="8000"/>
            <a:headEnd len="med" w="med" type="none"/>
            <a:tailEnd len="med" w="med" type="none"/>
          </a:ln>
        </p:spPr>
      </p:sp>
      <p:sp>
        <p:nvSpPr>
          <p:cNvPr id="20" name="Google Shape;20;p3"/>
          <p:cNvSpPr/>
          <p:nvPr/>
        </p:nvSpPr>
        <p:spPr>
          <a:xfrm rot="-5400000">
            <a:off x="695075" y="986571"/>
            <a:ext cx="995100" cy="10662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 name="Google Shape;21;p3"/>
          <p:cNvCxnSpPr/>
          <p:nvPr/>
        </p:nvCxnSpPr>
        <p:spPr>
          <a:xfrm>
            <a:off x="8365300" y="1345300"/>
            <a:ext cx="0" cy="1696800"/>
          </a:xfrm>
          <a:prstGeom prst="straightConnector1">
            <a:avLst/>
          </a:prstGeom>
          <a:noFill/>
          <a:ln cap="flat" cmpd="sng" w="9525">
            <a:solidFill>
              <a:srgbClr val="FFFFFF"/>
            </a:solidFill>
            <a:prstDash val="solid"/>
            <a:round/>
            <a:headEnd len="sm" w="sm" type="triangle"/>
            <a:tailEnd len="sm" w="sm" type="triangle"/>
          </a:ln>
        </p:spPr>
      </p:cxnSp>
      <p:sp>
        <p:nvSpPr>
          <p:cNvPr id="22" name="Google Shape;22;p3"/>
          <p:cNvSpPr/>
          <p:nvPr/>
        </p:nvSpPr>
        <p:spPr>
          <a:xfrm rot="-5400000">
            <a:off x="4525702" y="-2134011"/>
            <a:ext cx="92588" cy="7106862"/>
          </a:xfrm>
          <a:custGeom>
            <a:rect b="b" l="l" r="r" t="t"/>
            <a:pathLst>
              <a:path extrusionOk="0" h="91029" w="4938">
                <a:moveTo>
                  <a:pt x="0" y="0"/>
                </a:moveTo>
                <a:lnTo>
                  <a:pt x="4938" y="0"/>
                </a:lnTo>
                <a:lnTo>
                  <a:pt x="4938" y="91029"/>
                </a:lnTo>
                <a:lnTo>
                  <a:pt x="0" y="91029"/>
                </a:lnTo>
              </a:path>
            </a:pathLst>
          </a:custGeom>
          <a:noFill/>
          <a:ln cap="flat" cmpd="sng" w="9525">
            <a:solidFill>
              <a:srgbClr val="FFFFFF"/>
            </a:solidFill>
            <a:prstDash val="dashDot"/>
            <a:miter lim="8000"/>
            <a:headEnd len="med" w="med" type="none"/>
            <a:tailEnd len="med" w="med" type="none"/>
          </a:ln>
        </p:spPr>
      </p:sp>
      <p:sp>
        <p:nvSpPr>
          <p:cNvPr id="23" name="Google Shape;23;p3"/>
          <p:cNvSpPr/>
          <p:nvPr/>
        </p:nvSpPr>
        <p:spPr>
          <a:xfrm rot="5400000">
            <a:off x="7048175" y="2866905"/>
            <a:ext cx="1285500" cy="13773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txBox="1"/>
          <p:nvPr>
            <p:ph type="ctrTitle"/>
          </p:nvPr>
        </p:nvSpPr>
        <p:spPr>
          <a:xfrm>
            <a:off x="921200" y="1509206"/>
            <a:ext cx="7205700" cy="1159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b="1" sz="3600"/>
            </a:lvl1pPr>
            <a:lvl2pPr lvl="1" rtl="0">
              <a:spcBef>
                <a:spcPts val="0"/>
              </a:spcBef>
              <a:spcAft>
                <a:spcPts val="0"/>
              </a:spcAft>
              <a:buSzPts val="3600"/>
              <a:buNone/>
              <a:defRPr b="1" sz="3600"/>
            </a:lvl2pPr>
            <a:lvl3pPr lvl="2" rtl="0">
              <a:spcBef>
                <a:spcPts val="0"/>
              </a:spcBef>
              <a:spcAft>
                <a:spcPts val="0"/>
              </a:spcAft>
              <a:buSzPts val="3600"/>
              <a:buNone/>
              <a:defRPr b="1" sz="3600"/>
            </a:lvl3pPr>
            <a:lvl4pPr lvl="3" rtl="0">
              <a:spcBef>
                <a:spcPts val="0"/>
              </a:spcBef>
              <a:spcAft>
                <a:spcPts val="0"/>
              </a:spcAft>
              <a:buSzPts val="3600"/>
              <a:buNone/>
              <a:defRPr b="1" sz="3600"/>
            </a:lvl4pPr>
            <a:lvl5pPr lvl="4" rtl="0">
              <a:spcBef>
                <a:spcPts val="0"/>
              </a:spcBef>
              <a:spcAft>
                <a:spcPts val="0"/>
              </a:spcAft>
              <a:buSzPts val="3600"/>
              <a:buNone/>
              <a:defRPr b="1" sz="3600"/>
            </a:lvl5pPr>
            <a:lvl6pPr lvl="5" rtl="0">
              <a:spcBef>
                <a:spcPts val="0"/>
              </a:spcBef>
              <a:spcAft>
                <a:spcPts val="0"/>
              </a:spcAft>
              <a:buSzPts val="3600"/>
              <a:buNone/>
              <a:defRPr b="1" sz="3600"/>
            </a:lvl6pPr>
            <a:lvl7pPr lvl="6" rtl="0">
              <a:spcBef>
                <a:spcPts val="0"/>
              </a:spcBef>
              <a:spcAft>
                <a:spcPts val="0"/>
              </a:spcAft>
              <a:buSzPts val="3600"/>
              <a:buNone/>
              <a:defRPr b="1" sz="3600"/>
            </a:lvl7pPr>
            <a:lvl8pPr lvl="7" rtl="0">
              <a:spcBef>
                <a:spcPts val="0"/>
              </a:spcBef>
              <a:spcAft>
                <a:spcPts val="0"/>
              </a:spcAft>
              <a:buSzPts val="3600"/>
              <a:buNone/>
              <a:defRPr b="1" sz="3600"/>
            </a:lvl8pPr>
            <a:lvl9pPr lvl="8" rtl="0">
              <a:spcBef>
                <a:spcPts val="0"/>
              </a:spcBef>
              <a:spcAft>
                <a:spcPts val="0"/>
              </a:spcAft>
              <a:buSzPts val="3600"/>
              <a:buNone/>
              <a:defRPr b="1" sz="3600"/>
            </a:lvl9pPr>
          </a:lstStyle>
          <a:p/>
        </p:txBody>
      </p:sp>
      <p:sp>
        <p:nvSpPr>
          <p:cNvPr id="25" name="Google Shape;25;p3"/>
          <p:cNvSpPr txBox="1"/>
          <p:nvPr>
            <p:ph idx="1" type="subTitle"/>
          </p:nvPr>
        </p:nvSpPr>
        <p:spPr>
          <a:xfrm>
            <a:off x="4698564" y="3108819"/>
            <a:ext cx="3542400" cy="7848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FFFFFF"/>
              </a:buClr>
              <a:buSzPts val="1800"/>
              <a:buNone/>
              <a:defRPr sz="1800">
                <a:solidFill>
                  <a:srgbClr val="FFFFFF"/>
                </a:solidFill>
              </a:defRPr>
            </a:lvl1pPr>
            <a:lvl2pPr lvl="1" rtl="0" algn="r">
              <a:spcBef>
                <a:spcPts val="0"/>
              </a:spcBef>
              <a:spcAft>
                <a:spcPts val="0"/>
              </a:spcAft>
              <a:buClr>
                <a:srgbClr val="FFFFFF"/>
              </a:buClr>
              <a:buSzPts val="1800"/>
              <a:buNone/>
              <a:defRPr sz="1800">
                <a:solidFill>
                  <a:srgbClr val="FFFFFF"/>
                </a:solidFill>
              </a:defRPr>
            </a:lvl2pPr>
            <a:lvl3pPr lvl="2" rtl="0" algn="r">
              <a:spcBef>
                <a:spcPts val="0"/>
              </a:spcBef>
              <a:spcAft>
                <a:spcPts val="0"/>
              </a:spcAft>
              <a:buClr>
                <a:srgbClr val="FFFFFF"/>
              </a:buClr>
              <a:buSzPts val="1800"/>
              <a:buNone/>
              <a:defRPr sz="1800">
                <a:solidFill>
                  <a:srgbClr val="FFFFFF"/>
                </a:solidFill>
              </a:defRPr>
            </a:lvl3pPr>
            <a:lvl4pPr lvl="3" rtl="0" algn="r">
              <a:spcBef>
                <a:spcPts val="0"/>
              </a:spcBef>
              <a:spcAft>
                <a:spcPts val="0"/>
              </a:spcAft>
              <a:buClr>
                <a:srgbClr val="FFFFFF"/>
              </a:buClr>
              <a:buSzPts val="2400"/>
              <a:buNone/>
              <a:defRPr>
                <a:solidFill>
                  <a:srgbClr val="FFFFFF"/>
                </a:solidFill>
              </a:defRPr>
            </a:lvl4pPr>
            <a:lvl5pPr lvl="4" rtl="0" algn="r">
              <a:spcBef>
                <a:spcPts val="0"/>
              </a:spcBef>
              <a:spcAft>
                <a:spcPts val="0"/>
              </a:spcAft>
              <a:buClr>
                <a:srgbClr val="FFFFFF"/>
              </a:buClr>
              <a:buSzPts val="2400"/>
              <a:buNone/>
              <a:defRPr>
                <a:solidFill>
                  <a:srgbClr val="FFFFFF"/>
                </a:solidFill>
              </a:defRPr>
            </a:lvl5pPr>
            <a:lvl6pPr lvl="5" rtl="0" algn="r">
              <a:spcBef>
                <a:spcPts val="0"/>
              </a:spcBef>
              <a:spcAft>
                <a:spcPts val="0"/>
              </a:spcAft>
              <a:buClr>
                <a:srgbClr val="FFFFFF"/>
              </a:buClr>
              <a:buSzPts val="2400"/>
              <a:buNone/>
              <a:defRPr>
                <a:solidFill>
                  <a:srgbClr val="FFFFFF"/>
                </a:solidFill>
              </a:defRPr>
            </a:lvl6pPr>
            <a:lvl7pPr lvl="6" rtl="0" algn="r">
              <a:spcBef>
                <a:spcPts val="0"/>
              </a:spcBef>
              <a:spcAft>
                <a:spcPts val="0"/>
              </a:spcAft>
              <a:buClr>
                <a:srgbClr val="FFFFFF"/>
              </a:buClr>
              <a:buSzPts val="2400"/>
              <a:buNone/>
              <a:defRPr>
                <a:solidFill>
                  <a:srgbClr val="FFFFFF"/>
                </a:solidFill>
              </a:defRPr>
            </a:lvl7pPr>
            <a:lvl8pPr lvl="7" rtl="0" algn="r">
              <a:spcBef>
                <a:spcPts val="0"/>
              </a:spcBef>
              <a:spcAft>
                <a:spcPts val="0"/>
              </a:spcAft>
              <a:buClr>
                <a:srgbClr val="FFFFFF"/>
              </a:buClr>
              <a:buSzPts val="2400"/>
              <a:buNone/>
              <a:defRPr>
                <a:solidFill>
                  <a:srgbClr val="FFFFFF"/>
                </a:solidFill>
              </a:defRPr>
            </a:lvl8pPr>
            <a:lvl9pPr lvl="8" rtl="0" algn="r">
              <a:spcBef>
                <a:spcPts val="0"/>
              </a:spcBef>
              <a:spcAft>
                <a:spcPts val="0"/>
              </a:spcAft>
              <a:buClr>
                <a:srgbClr val="FFFFFF"/>
              </a:buClr>
              <a:buSzPts val="2400"/>
              <a:buNone/>
              <a:defRPr>
                <a:solidFill>
                  <a:srgbClr val="FFFFFF"/>
                </a:solidFill>
              </a:defRPr>
            </a:lvl9pPr>
          </a:lstStyle>
          <a:p/>
        </p:txBody>
      </p:sp>
      <p:sp>
        <p:nvSpPr>
          <p:cNvPr id="26" name="Google Shape;26;p3"/>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7" name="Shape 27"/>
        <p:cNvGrpSpPr/>
        <p:nvPr/>
      </p:nvGrpSpPr>
      <p:grpSpPr>
        <a:xfrm>
          <a:off x="0" y="0"/>
          <a:ext cx="0" cy="0"/>
          <a:chOff x="0" y="0"/>
          <a:chExt cx="0" cy="0"/>
        </a:xfrm>
      </p:grpSpPr>
      <p:sp>
        <p:nvSpPr>
          <p:cNvPr id="28" name="Google Shape;28;p4"/>
          <p:cNvSpPr txBox="1"/>
          <p:nvPr>
            <p:ph idx="1" type="body"/>
          </p:nvPr>
        </p:nvSpPr>
        <p:spPr>
          <a:xfrm>
            <a:off x="1413600" y="2466600"/>
            <a:ext cx="6316800" cy="819900"/>
          </a:xfrm>
          <a:prstGeom prst="rect">
            <a:avLst/>
          </a:prstGeom>
        </p:spPr>
        <p:txBody>
          <a:bodyPr anchorCtr="0" anchor="t" bIns="91425" lIns="91425" spcFirstLastPara="1" rIns="91425" wrap="square" tIns="91425">
            <a:noAutofit/>
          </a:bodyPr>
          <a:lstStyle>
            <a:lvl1pPr indent="-381000" lvl="0" marL="457200" rtl="0" algn="ctr">
              <a:spcBef>
                <a:spcPts val="600"/>
              </a:spcBef>
              <a:spcAft>
                <a:spcPts val="0"/>
              </a:spcAft>
              <a:buSzPts val="2400"/>
              <a:buChar char="▪"/>
              <a:defRPr b="1" sz="2400"/>
            </a:lvl1pPr>
            <a:lvl2pPr indent="-381000" lvl="1" marL="914400" rtl="0" algn="ctr">
              <a:spcBef>
                <a:spcPts val="0"/>
              </a:spcBef>
              <a:spcAft>
                <a:spcPts val="0"/>
              </a:spcAft>
              <a:buSzPts val="2400"/>
              <a:buChar char="▫"/>
              <a:defRPr b="1"/>
            </a:lvl2pPr>
            <a:lvl3pPr indent="-381000" lvl="2" marL="1371600" rtl="0" algn="ctr">
              <a:spcBef>
                <a:spcPts val="0"/>
              </a:spcBef>
              <a:spcAft>
                <a:spcPts val="0"/>
              </a:spcAft>
              <a:buSzPts val="2400"/>
              <a:buChar char="■"/>
              <a:defRPr b="1"/>
            </a:lvl3pPr>
            <a:lvl4pPr indent="-381000" lvl="3" marL="1828800" rtl="0" algn="ctr">
              <a:spcBef>
                <a:spcPts val="0"/>
              </a:spcBef>
              <a:spcAft>
                <a:spcPts val="0"/>
              </a:spcAft>
              <a:buSzPts val="2400"/>
              <a:buChar char="●"/>
              <a:defRPr b="1" sz="2400"/>
            </a:lvl4pPr>
            <a:lvl5pPr indent="-381000" lvl="4" marL="2286000" rtl="0" algn="ctr">
              <a:spcBef>
                <a:spcPts val="0"/>
              </a:spcBef>
              <a:spcAft>
                <a:spcPts val="0"/>
              </a:spcAft>
              <a:buSzPts val="2400"/>
              <a:buChar char="○"/>
              <a:defRPr b="1" sz="2400"/>
            </a:lvl5pPr>
            <a:lvl6pPr indent="-381000" lvl="5" marL="2743200" rtl="0" algn="ctr">
              <a:spcBef>
                <a:spcPts val="0"/>
              </a:spcBef>
              <a:spcAft>
                <a:spcPts val="0"/>
              </a:spcAft>
              <a:buSzPts val="2400"/>
              <a:buChar char="■"/>
              <a:defRPr b="1" sz="2400"/>
            </a:lvl6pPr>
            <a:lvl7pPr indent="-381000" lvl="6" marL="3200400" rtl="0" algn="ctr">
              <a:spcBef>
                <a:spcPts val="0"/>
              </a:spcBef>
              <a:spcAft>
                <a:spcPts val="0"/>
              </a:spcAft>
              <a:buSzPts val="2400"/>
              <a:buChar char="●"/>
              <a:defRPr b="1" sz="2400"/>
            </a:lvl7pPr>
            <a:lvl8pPr indent="-381000" lvl="7" marL="3657600" rtl="0" algn="ctr">
              <a:spcBef>
                <a:spcPts val="0"/>
              </a:spcBef>
              <a:spcAft>
                <a:spcPts val="0"/>
              </a:spcAft>
              <a:buSzPts val="2400"/>
              <a:buChar char="○"/>
              <a:defRPr b="1" sz="2400"/>
            </a:lvl8pPr>
            <a:lvl9pPr indent="-381000" lvl="8" marL="4114800" algn="ctr">
              <a:spcBef>
                <a:spcPts val="0"/>
              </a:spcBef>
              <a:spcAft>
                <a:spcPts val="0"/>
              </a:spcAft>
              <a:buSzPts val="2400"/>
              <a:buChar char="■"/>
              <a:defRPr b="1" sz="2400"/>
            </a:lvl9pPr>
          </a:lstStyle>
          <a:p/>
        </p:txBody>
      </p:sp>
      <p:grpSp>
        <p:nvGrpSpPr>
          <p:cNvPr id="29" name="Google Shape;29;p4"/>
          <p:cNvGrpSpPr/>
          <p:nvPr/>
        </p:nvGrpSpPr>
        <p:grpSpPr>
          <a:xfrm>
            <a:off x="3954441" y="1078293"/>
            <a:ext cx="1212106" cy="1158543"/>
            <a:chOff x="3754950" y="1132925"/>
            <a:chExt cx="1580939" cy="1544725"/>
          </a:xfrm>
        </p:grpSpPr>
        <p:sp>
          <p:nvSpPr>
            <p:cNvPr id="30" name="Google Shape;30;p4"/>
            <p:cNvSpPr/>
            <p:nvPr/>
          </p:nvSpPr>
          <p:spPr>
            <a:xfrm>
              <a:off x="3907350" y="1285321"/>
              <a:ext cx="1329300" cy="1329300"/>
            </a:xfrm>
            <a:prstGeom prst="ellipse">
              <a:avLst/>
            </a:prstGeom>
            <a:noFill/>
            <a:ln cap="flat" cmpd="sng" w="9525">
              <a:solidFill>
                <a:srgbClr val="FFFFFF"/>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rot="-5400000">
              <a:off x="3754950" y="1132925"/>
              <a:ext cx="1480500" cy="1480500"/>
            </a:xfrm>
            <a:prstGeom prst="arc">
              <a:avLst>
                <a:gd fmla="val 16200000" name="adj1"/>
                <a:gd fmla="val 0" name="adj2"/>
              </a:avLst>
            </a:prstGeom>
            <a:noFill/>
            <a:ln cap="flat" cmpd="sng" w="9525">
              <a:solidFill>
                <a:srgbClr val="FFFFFF"/>
              </a:solidFill>
              <a:prstDash val="dash"/>
              <a:round/>
              <a:headEnd len="sm" w="sm" type="triangle"/>
              <a:tailEnd len="sm" w="sm" type="triangl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 name="Google Shape;32;p4"/>
            <p:cNvCxnSpPr>
              <a:endCxn id="30" idx="1"/>
            </p:cNvCxnSpPr>
            <p:nvPr/>
          </p:nvCxnSpPr>
          <p:spPr>
            <a:xfrm>
              <a:off x="3890221" y="1267893"/>
              <a:ext cx="211800" cy="212100"/>
            </a:xfrm>
            <a:prstGeom prst="straightConnector1">
              <a:avLst/>
            </a:prstGeom>
            <a:noFill/>
            <a:ln cap="flat" cmpd="sng" w="9525">
              <a:solidFill>
                <a:srgbClr val="FFFFFF"/>
              </a:solidFill>
              <a:prstDash val="dash"/>
              <a:round/>
              <a:headEnd len="med" w="med" type="none"/>
              <a:tailEnd len="med" w="med" type="none"/>
            </a:ln>
          </p:spPr>
        </p:cxnSp>
        <p:cxnSp>
          <p:nvCxnSpPr>
            <p:cNvPr id="33" name="Google Shape;33;p4"/>
            <p:cNvCxnSpPr/>
            <p:nvPr/>
          </p:nvCxnSpPr>
          <p:spPr>
            <a:xfrm>
              <a:off x="5335889" y="1276425"/>
              <a:ext cx="0" cy="1393500"/>
            </a:xfrm>
            <a:prstGeom prst="straightConnector1">
              <a:avLst/>
            </a:prstGeom>
            <a:noFill/>
            <a:ln cap="flat" cmpd="sng" w="9525">
              <a:solidFill>
                <a:srgbClr val="FFFFFF"/>
              </a:solidFill>
              <a:prstDash val="solid"/>
              <a:round/>
              <a:headEnd len="sm" w="sm" type="triangle"/>
              <a:tailEnd len="sm" w="sm" type="triangle"/>
            </a:ln>
          </p:spPr>
        </p:cxnSp>
        <p:sp>
          <p:nvSpPr>
            <p:cNvPr id="34" name="Google Shape;34;p4"/>
            <p:cNvSpPr/>
            <p:nvPr/>
          </p:nvSpPr>
          <p:spPr>
            <a:xfrm>
              <a:off x="4222975" y="1683233"/>
              <a:ext cx="698050" cy="549925"/>
            </a:xfrm>
            <a:prstGeom prst="rect">
              <a:avLst/>
            </a:prstGeom>
          </p:spPr>
          <p:txBody>
            <a:bodyPr>
              <a:prstTxWarp prst="textPlain"/>
            </a:bodyPr>
            <a:lstStyle/>
            <a:p>
              <a:pPr lvl="0" algn="ctr"/>
              <a:r>
                <a:rPr b="1" i="0">
                  <a:ln cap="flat" cmpd="sng" w="19050">
                    <a:solidFill>
                      <a:srgbClr val="FFFFFF"/>
                    </a:solidFill>
                    <a:prstDash val="solid"/>
                    <a:round/>
                    <a:headEnd len="sm" w="sm" type="none"/>
                    <a:tailEnd len="sm" w="sm" type="none"/>
                  </a:ln>
                  <a:noFill/>
                  <a:latin typeface="Arial"/>
                </a:rPr>
                <a:t>“</a:t>
              </a:r>
            </a:p>
          </p:txBody>
        </p:sp>
        <p:cxnSp>
          <p:nvCxnSpPr>
            <p:cNvPr id="35" name="Google Shape;35;p4"/>
            <p:cNvCxnSpPr>
              <a:stCxn id="30" idx="5"/>
            </p:cNvCxnSpPr>
            <p:nvPr/>
          </p:nvCxnSpPr>
          <p:spPr>
            <a:xfrm>
              <a:off x="5041979" y="2419950"/>
              <a:ext cx="253800" cy="257700"/>
            </a:xfrm>
            <a:prstGeom prst="straightConnector1">
              <a:avLst/>
            </a:prstGeom>
            <a:noFill/>
            <a:ln cap="flat" cmpd="sng" w="9525">
              <a:solidFill>
                <a:srgbClr val="FFFFFF"/>
              </a:solidFill>
              <a:prstDash val="dash"/>
              <a:round/>
              <a:headEnd len="med" w="med" type="none"/>
              <a:tailEnd len="med" w="med" type="none"/>
            </a:ln>
          </p:spPr>
        </p:cxnSp>
        <p:cxnSp>
          <p:nvCxnSpPr>
            <p:cNvPr id="36" name="Google Shape;36;p4"/>
            <p:cNvCxnSpPr/>
            <p:nvPr/>
          </p:nvCxnSpPr>
          <p:spPr>
            <a:xfrm>
              <a:off x="4244700" y="1591869"/>
              <a:ext cx="654600" cy="0"/>
            </a:xfrm>
            <a:prstGeom prst="straightConnector1">
              <a:avLst/>
            </a:prstGeom>
            <a:noFill/>
            <a:ln cap="flat" cmpd="sng" w="9525">
              <a:solidFill>
                <a:srgbClr val="FFFFFF"/>
              </a:solidFill>
              <a:prstDash val="solid"/>
              <a:round/>
              <a:headEnd len="sm" w="sm" type="triangle"/>
              <a:tailEnd len="sm" w="sm" type="triangle"/>
            </a:ln>
          </p:spPr>
        </p:cxnSp>
      </p:grpSp>
      <p:sp>
        <p:nvSpPr>
          <p:cNvPr id="37" name="Google Shape;37;p4"/>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38" name="Shape 38"/>
        <p:cNvGrpSpPr/>
        <p:nvPr/>
      </p:nvGrpSpPr>
      <p:grpSpPr>
        <a:xfrm>
          <a:off x="0" y="0"/>
          <a:ext cx="0" cy="0"/>
          <a:chOff x="0" y="0"/>
          <a:chExt cx="0" cy="0"/>
        </a:xfrm>
      </p:grpSpPr>
      <p:sp>
        <p:nvSpPr>
          <p:cNvPr id="39" name="Google Shape;39;p5"/>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0" name="Google Shape;40;p5"/>
          <p:cNvSpPr txBox="1"/>
          <p:nvPr>
            <p:ph idx="1" type="body"/>
          </p:nvPr>
        </p:nvSpPr>
        <p:spPr>
          <a:xfrm>
            <a:off x="343225" y="1125000"/>
            <a:ext cx="8290800" cy="36390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41" name="Google Shape;41;p5"/>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42" name="Shape 42"/>
        <p:cNvGrpSpPr/>
        <p:nvPr/>
      </p:nvGrpSpPr>
      <p:grpSpPr>
        <a:xfrm>
          <a:off x="0" y="0"/>
          <a:ext cx="0" cy="0"/>
          <a:chOff x="0" y="0"/>
          <a:chExt cx="0" cy="0"/>
        </a:xfrm>
      </p:grpSpPr>
      <p:sp>
        <p:nvSpPr>
          <p:cNvPr id="43" name="Google Shape;43;p6"/>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4" name="Google Shape;44;p6"/>
          <p:cNvSpPr txBox="1"/>
          <p:nvPr>
            <p:ph idx="1" type="body"/>
          </p:nvPr>
        </p:nvSpPr>
        <p:spPr>
          <a:xfrm>
            <a:off x="420778" y="1239803"/>
            <a:ext cx="3994500" cy="37257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45" name="Google Shape;45;p6"/>
          <p:cNvSpPr txBox="1"/>
          <p:nvPr>
            <p:ph idx="2" type="body"/>
          </p:nvPr>
        </p:nvSpPr>
        <p:spPr>
          <a:xfrm>
            <a:off x="4731381" y="1239803"/>
            <a:ext cx="3994500" cy="37257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46" name="Google Shape;46;p6"/>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7" name="Shape 47"/>
        <p:cNvGrpSpPr/>
        <p:nvPr/>
      </p:nvGrpSpPr>
      <p:grpSpPr>
        <a:xfrm>
          <a:off x="0" y="0"/>
          <a:ext cx="0" cy="0"/>
          <a:chOff x="0" y="0"/>
          <a:chExt cx="0" cy="0"/>
        </a:xfrm>
      </p:grpSpPr>
      <p:sp>
        <p:nvSpPr>
          <p:cNvPr id="48" name="Google Shape;48;p7"/>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49" name="Google Shape;49;p7"/>
          <p:cNvSpPr txBox="1"/>
          <p:nvPr>
            <p:ph idx="1" type="body"/>
          </p:nvPr>
        </p:nvSpPr>
        <p:spPr>
          <a:xfrm>
            <a:off x="457200" y="1234143"/>
            <a:ext cx="2631900" cy="33483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0" name="Google Shape;50;p7"/>
          <p:cNvSpPr txBox="1"/>
          <p:nvPr>
            <p:ph idx="2" type="body"/>
          </p:nvPr>
        </p:nvSpPr>
        <p:spPr>
          <a:xfrm>
            <a:off x="3223964" y="1234143"/>
            <a:ext cx="2631900" cy="33483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1" name="Google Shape;51;p7"/>
          <p:cNvSpPr txBox="1"/>
          <p:nvPr>
            <p:ph idx="3" type="body"/>
          </p:nvPr>
        </p:nvSpPr>
        <p:spPr>
          <a:xfrm>
            <a:off x="5990727" y="1234143"/>
            <a:ext cx="2631900" cy="33483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52" name="Google Shape;52;p7"/>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5" name="Google Shape;55;p8"/>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sp>
        <p:nvSpPr>
          <p:cNvPr id="57" name="Google Shape;57;p9"/>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58" name="Google Shape;58;p9"/>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 name="Shape 59"/>
        <p:cNvGrpSpPr/>
        <p:nvPr/>
      </p:nvGrpSpPr>
      <p:grpSpPr>
        <a:xfrm>
          <a:off x="0" y="0"/>
          <a:ext cx="0" cy="0"/>
          <a:chOff x="0" y="0"/>
          <a:chExt cx="0" cy="0"/>
        </a:xfrm>
      </p:grpSpPr>
      <p:sp>
        <p:nvSpPr>
          <p:cNvPr id="60" name="Google Shape;60;p10"/>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theme" Target="../theme/theme3.xml"/><Relationship Id="rId10" Type="http://schemas.openxmlformats.org/officeDocument/2006/relationships/slideLayout" Target="../slideLayouts/slideLayout9.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slideLayout" Target="../slideLayouts/slideLayout11.xml"/><Relationship Id="rId3" Type="http://schemas.openxmlformats.org/officeDocument/2006/relationships/slideLayout" Target="../slideLayouts/slideLayout12.xml"/><Relationship Id="rId4" Type="http://schemas.openxmlformats.org/officeDocument/2006/relationships/slideLayout" Target="../slideLayouts/slideLayout13.xml"/><Relationship Id="rId10" Type="http://schemas.openxmlformats.org/officeDocument/2006/relationships/theme" Target="../theme/theme1.xml"/><Relationship Id="rId9" Type="http://schemas.openxmlformats.org/officeDocument/2006/relationships/slideLayout" Target="../slideLayouts/slideLayout18.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accent1"/>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1116" y="0"/>
            <a:ext cx="9141767" cy="5143500"/>
          </a:xfrm>
          <a:prstGeom prst="rect">
            <a:avLst/>
          </a:prstGeom>
          <a:noFill/>
          <a:ln>
            <a:noFill/>
          </a:ln>
        </p:spPr>
      </p:pic>
      <p:sp>
        <p:nvSpPr>
          <p:cNvPr id="7" name="Google Shape;7;p1"/>
          <p:cNvSpPr/>
          <p:nvPr/>
        </p:nvSpPr>
        <p:spPr>
          <a:xfrm>
            <a:off x="91700" y="96300"/>
            <a:ext cx="8966100" cy="49452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
          <p:cNvSpPr txBox="1"/>
          <p:nvPr>
            <p:ph type="title"/>
          </p:nvPr>
        </p:nvSpPr>
        <p:spPr>
          <a:xfrm>
            <a:off x="404330" y="493832"/>
            <a:ext cx="8229600" cy="413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000"/>
              <a:buFont typeface="Cousine"/>
              <a:buNone/>
              <a:defRPr sz="2000">
                <a:solidFill>
                  <a:schemeClr val="lt1"/>
                </a:solidFill>
                <a:latin typeface="Cousine"/>
                <a:ea typeface="Cousine"/>
                <a:cs typeface="Cousine"/>
                <a:sym typeface="Cousine"/>
              </a:defRPr>
            </a:lvl1pPr>
            <a:lvl2pPr lvl="1">
              <a:spcBef>
                <a:spcPts val="0"/>
              </a:spcBef>
              <a:spcAft>
                <a:spcPts val="0"/>
              </a:spcAft>
              <a:buClr>
                <a:schemeClr val="lt1"/>
              </a:buClr>
              <a:buSzPts val="2000"/>
              <a:buFont typeface="Cousine"/>
              <a:buNone/>
              <a:defRPr sz="2000">
                <a:solidFill>
                  <a:schemeClr val="lt1"/>
                </a:solidFill>
                <a:latin typeface="Cousine"/>
                <a:ea typeface="Cousine"/>
                <a:cs typeface="Cousine"/>
                <a:sym typeface="Cousine"/>
              </a:defRPr>
            </a:lvl2pPr>
            <a:lvl3pPr lvl="2">
              <a:spcBef>
                <a:spcPts val="0"/>
              </a:spcBef>
              <a:spcAft>
                <a:spcPts val="0"/>
              </a:spcAft>
              <a:buClr>
                <a:schemeClr val="lt1"/>
              </a:buClr>
              <a:buSzPts val="2000"/>
              <a:buFont typeface="Cousine"/>
              <a:buNone/>
              <a:defRPr sz="2000">
                <a:solidFill>
                  <a:schemeClr val="lt1"/>
                </a:solidFill>
                <a:latin typeface="Cousine"/>
                <a:ea typeface="Cousine"/>
                <a:cs typeface="Cousine"/>
                <a:sym typeface="Cousine"/>
              </a:defRPr>
            </a:lvl3pPr>
            <a:lvl4pPr lvl="3">
              <a:spcBef>
                <a:spcPts val="0"/>
              </a:spcBef>
              <a:spcAft>
                <a:spcPts val="0"/>
              </a:spcAft>
              <a:buClr>
                <a:schemeClr val="lt1"/>
              </a:buClr>
              <a:buSzPts val="2000"/>
              <a:buFont typeface="Cousine"/>
              <a:buNone/>
              <a:defRPr sz="2000">
                <a:solidFill>
                  <a:schemeClr val="lt1"/>
                </a:solidFill>
                <a:latin typeface="Cousine"/>
                <a:ea typeface="Cousine"/>
                <a:cs typeface="Cousine"/>
                <a:sym typeface="Cousine"/>
              </a:defRPr>
            </a:lvl4pPr>
            <a:lvl5pPr lvl="4">
              <a:spcBef>
                <a:spcPts val="0"/>
              </a:spcBef>
              <a:spcAft>
                <a:spcPts val="0"/>
              </a:spcAft>
              <a:buClr>
                <a:schemeClr val="lt1"/>
              </a:buClr>
              <a:buSzPts val="2000"/>
              <a:buFont typeface="Cousine"/>
              <a:buNone/>
              <a:defRPr sz="2000">
                <a:solidFill>
                  <a:schemeClr val="lt1"/>
                </a:solidFill>
                <a:latin typeface="Cousine"/>
                <a:ea typeface="Cousine"/>
                <a:cs typeface="Cousine"/>
                <a:sym typeface="Cousine"/>
              </a:defRPr>
            </a:lvl5pPr>
            <a:lvl6pPr lvl="5">
              <a:spcBef>
                <a:spcPts val="0"/>
              </a:spcBef>
              <a:spcAft>
                <a:spcPts val="0"/>
              </a:spcAft>
              <a:buClr>
                <a:schemeClr val="lt1"/>
              </a:buClr>
              <a:buSzPts val="2000"/>
              <a:buFont typeface="Cousine"/>
              <a:buNone/>
              <a:defRPr sz="2000">
                <a:solidFill>
                  <a:schemeClr val="lt1"/>
                </a:solidFill>
                <a:latin typeface="Cousine"/>
                <a:ea typeface="Cousine"/>
                <a:cs typeface="Cousine"/>
                <a:sym typeface="Cousine"/>
              </a:defRPr>
            </a:lvl6pPr>
            <a:lvl7pPr lvl="6">
              <a:spcBef>
                <a:spcPts val="0"/>
              </a:spcBef>
              <a:spcAft>
                <a:spcPts val="0"/>
              </a:spcAft>
              <a:buClr>
                <a:schemeClr val="lt1"/>
              </a:buClr>
              <a:buSzPts val="2000"/>
              <a:buFont typeface="Cousine"/>
              <a:buNone/>
              <a:defRPr sz="2000">
                <a:solidFill>
                  <a:schemeClr val="lt1"/>
                </a:solidFill>
                <a:latin typeface="Cousine"/>
                <a:ea typeface="Cousine"/>
                <a:cs typeface="Cousine"/>
                <a:sym typeface="Cousine"/>
              </a:defRPr>
            </a:lvl7pPr>
            <a:lvl8pPr lvl="7">
              <a:spcBef>
                <a:spcPts val="0"/>
              </a:spcBef>
              <a:spcAft>
                <a:spcPts val="0"/>
              </a:spcAft>
              <a:buClr>
                <a:schemeClr val="lt1"/>
              </a:buClr>
              <a:buSzPts val="2000"/>
              <a:buFont typeface="Cousine"/>
              <a:buNone/>
              <a:defRPr sz="2000">
                <a:solidFill>
                  <a:schemeClr val="lt1"/>
                </a:solidFill>
                <a:latin typeface="Cousine"/>
                <a:ea typeface="Cousine"/>
                <a:cs typeface="Cousine"/>
                <a:sym typeface="Cousine"/>
              </a:defRPr>
            </a:lvl8pPr>
            <a:lvl9pPr lvl="8">
              <a:spcBef>
                <a:spcPts val="0"/>
              </a:spcBef>
              <a:spcAft>
                <a:spcPts val="0"/>
              </a:spcAft>
              <a:buClr>
                <a:schemeClr val="lt1"/>
              </a:buClr>
              <a:buSzPts val="2000"/>
              <a:buFont typeface="Cousine"/>
              <a:buNone/>
              <a:defRPr sz="2000">
                <a:solidFill>
                  <a:schemeClr val="lt1"/>
                </a:solidFill>
                <a:latin typeface="Cousine"/>
                <a:ea typeface="Cousine"/>
                <a:cs typeface="Cousine"/>
                <a:sym typeface="Cousine"/>
              </a:defRPr>
            </a:lvl9pPr>
          </a:lstStyle>
          <a:p/>
        </p:txBody>
      </p:sp>
      <p:sp>
        <p:nvSpPr>
          <p:cNvPr id="9" name="Google Shape;9;p1"/>
          <p:cNvSpPr txBox="1"/>
          <p:nvPr>
            <p:ph idx="1" type="body"/>
          </p:nvPr>
        </p:nvSpPr>
        <p:spPr>
          <a:xfrm>
            <a:off x="457200" y="1125000"/>
            <a:ext cx="8229600" cy="3639000"/>
          </a:xfrm>
          <a:prstGeom prst="rect">
            <a:avLst/>
          </a:prstGeom>
          <a:noFill/>
          <a:ln>
            <a:noFill/>
          </a:ln>
        </p:spPr>
        <p:txBody>
          <a:bodyPr anchorCtr="0" anchor="t" bIns="91425" lIns="91425" spcFirstLastPara="1" rIns="91425" wrap="square" tIns="91425">
            <a:noAutofit/>
          </a:bodyPr>
          <a:lstStyle>
            <a:lvl1pPr indent="-381000" lvl="0" marL="457200">
              <a:spcBef>
                <a:spcPts val="600"/>
              </a:spcBef>
              <a:spcAft>
                <a:spcPts val="0"/>
              </a:spcAft>
              <a:buClr>
                <a:schemeClr val="lt1"/>
              </a:buClr>
              <a:buSzPts val="2400"/>
              <a:buFont typeface="Cousine"/>
              <a:buChar char="▪"/>
              <a:defRPr sz="2400">
                <a:solidFill>
                  <a:schemeClr val="lt1"/>
                </a:solidFill>
                <a:latin typeface="Cousine"/>
                <a:ea typeface="Cousine"/>
                <a:cs typeface="Cousine"/>
                <a:sym typeface="Cousine"/>
              </a:defRPr>
            </a:lvl1pPr>
            <a:lvl2pPr indent="-381000" lvl="1" marL="914400">
              <a:spcBef>
                <a:spcPts val="0"/>
              </a:spcBef>
              <a:spcAft>
                <a:spcPts val="0"/>
              </a:spcAft>
              <a:buClr>
                <a:schemeClr val="lt1"/>
              </a:buClr>
              <a:buSzPts val="2400"/>
              <a:buFont typeface="Cousine"/>
              <a:buChar char="▫"/>
              <a:defRPr sz="2400">
                <a:solidFill>
                  <a:schemeClr val="lt1"/>
                </a:solidFill>
                <a:latin typeface="Cousine"/>
                <a:ea typeface="Cousine"/>
                <a:cs typeface="Cousine"/>
                <a:sym typeface="Cousine"/>
              </a:defRPr>
            </a:lvl2pPr>
            <a:lvl3pPr indent="-381000" lvl="2" marL="1371600">
              <a:spcBef>
                <a:spcPts val="0"/>
              </a:spcBef>
              <a:spcAft>
                <a:spcPts val="0"/>
              </a:spcAft>
              <a:buClr>
                <a:schemeClr val="lt1"/>
              </a:buClr>
              <a:buSzPts val="2400"/>
              <a:buFont typeface="Cousine"/>
              <a:buChar char="■"/>
              <a:defRPr sz="2400">
                <a:solidFill>
                  <a:schemeClr val="lt1"/>
                </a:solidFill>
                <a:latin typeface="Cousine"/>
                <a:ea typeface="Cousine"/>
                <a:cs typeface="Cousine"/>
                <a:sym typeface="Cousine"/>
              </a:defRPr>
            </a:lvl3pPr>
            <a:lvl4pPr indent="-381000" lvl="3" marL="1828800">
              <a:spcBef>
                <a:spcPts val="0"/>
              </a:spcBef>
              <a:spcAft>
                <a:spcPts val="0"/>
              </a:spcAft>
              <a:buClr>
                <a:schemeClr val="lt1"/>
              </a:buClr>
              <a:buSzPts val="2400"/>
              <a:buFont typeface="Cousine"/>
              <a:buChar char="●"/>
              <a:defRPr sz="2400">
                <a:solidFill>
                  <a:schemeClr val="lt1"/>
                </a:solidFill>
                <a:latin typeface="Cousine"/>
                <a:ea typeface="Cousine"/>
                <a:cs typeface="Cousine"/>
                <a:sym typeface="Cousine"/>
              </a:defRPr>
            </a:lvl4pPr>
            <a:lvl5pPr indent="-381000" lvl="4" marL="2286000">
              <a:spcBef>
                <a:spcPts val="0"/>
              </a:spcBef>
              <a:spcAft>
                <a:spcPts val="0"/>
              </a:spcAft>
              <a:buClr>
                <a:schemeClr val="lt1"/>
              </a:buClr>
              <a:buSzPts val="2400"/>
              <a:buFont typeface="Cousine"/>
              <a:buChar char="○"/>
              <a:defRPr sz="2400">
                <a:solidFill>
                  <a:schemeClr val="lt1"/>
                </a:solidFill>
                <a:latin typeface="Cousine"/>
                <a:ea typeface="Cousine"/>
                <a:cs typeface="Cousine"/>
                <a:sym typeface="Cousine"/>
              </a:defRPr>
            </a:lvl5pPr>
            <a:lvl6pPr indent="-381000" lvl="5" marL="2743200">
              <a:spcBef>
                <a:spcPts val="0"/>
              </a:spcBef>
              <a:spcAft>
                <a:spcPts val="0"/>
              </a:spcAft>
              <a:buClr>
                <a:schemeClr val="lt1"/>
              </a:buClr>
              <a:buSzPts val="2400"/>
              <a:buFont typeface="Cousine"/>
              <a:buChar char="■"/>
              <a:defRPr sz="2400">
                <a:solidFill>
                  <a:schemeClr val="lt1"/>
                </a:solidFill>
                <a:latin typeface="Cousine"/>
                <a:ea typeface="Cousine"/>
                <a:cs typeface="Cousine"/>
                <a:sym typeface="Cousine"/>
              </a:defRPr>
            </a:lvl6pPr>
            <a:lvl7pPr indent="-381000" lvl="6" marL="3200400">
              <a:spcBef>
                <a:spcPts val="0"/>
              </a:spcBef>
              <a:spcAft>
                <a:spcPts val="0"/>
              </a:spcAft>
              <a:buClr>
                <a:schemeClr val="lt1"/>
              </a:buClr>
              <a:buSzPts val="2400"/>
              <a:buFont typeface="Cousine"/>
              <a:buChar char="●"/>
              <a:defRPr sz="2400">
                <a:solidFill>
                  <a:schemeClr val="lt1"/>
                </a:solidFill>
                <a:latin typeface="Cousine"/>
                <a:ea typeface="Cousine"/>
                <a:cs typeface="Cousine"/>
                <a:sym typeface="Cousine"/>
              </a:defRPr>
            </a:lvl7pPr>
            <a:lvl8pPr indent="-381000" lvl="7" marL="3657600">
              <a:spcBef>
                <a:spcPts val="0"/>
              </a:spcBef>
              <a:spcAft>
                <a:spcPts val="0"/>
              </a:spcAft>
              <a:buClr>
                <a:schemeClr val="lt1"/>
              </a:buClr>
              <a:buSzPts val="2400"/>
              <a:buFont typeface="Cousine"/>
              <a:buChar char="○"/>
              <a:defRPr sz="2400">
                <a:solidFill>
                  <a:schemeClr val="lt1"/>
                </a:solidFill>
                <a:latin typeface="Cousine"/>
                <a:ea typeface="Cousine"/>
                <a:cs typeface="Cousine"/>
                <a:sym typeface="Cousine"/>
              </a:defRPr>
            </a:lvl8pPr>
            <a:lvl9pPr indent="-381000" lvl="8" marL="4114800">
              <a:spcBef>
                <a:spcPts val="0"/>
              </a:spcBef>
              <a:spcAft>
                <a:spcPts val="0"/>
              </a:spcAft>
              <a:buClr>
                <a:schemeClr val="lt1"/>
              </a:buClr>
              <a:buSzPts val="2400"/>
              <a:buFont typeface="Cousine"/>
              <a:buChar char="■"/>
              <a:defRPr sz="2400">
                <a:solidFill>
                  <a:schemeClr val="lt1"/>
                </a:solidFill>
                <a:latin typeface="Cousine"/>
                <a:ea typeface="Cousine"/>
                <a:cs typeface="Cousine"/>
                <a:sym typeface="Cousine"/>
              </a:defRPr>
            </a:lvl9pPr>
          </a:lstStyle>
          <a:p/>
        </p:txBody>
      </p:sp>
      <p:sp>
        <p:nvSpPr>
          <p:cNvPr id="10" name="Google Shape;10;p1"/>
          <p:cNvSpPr txBox="1"/>
          <p:nvPr>
            <p:ph idx="12" type="sldNum"/>
          </p:nvPr>
        </p:nvSpPr>
        <p:spPr>
          <a:xfrm>
            <a:off x="8523157" y="4641567"/>
            <a:ext cx="461100" cy="291900"/>
          </a:xfrm>
          <a:prstGeom prst="rect">
            <a:avLst/>
          </a:prstGeom>
          <a:noFill/>
          <a:ln>
            <a:noFill/>
          </a:ln>
        </p:spPr>
        <p:txBody>
          <a:bodyPr anchorCtr="0" anchor="t" bIns="91425" lIns="91425" spcFirstLastPara="1" rIns="91425" wrap="square" tIns="91425">
            <a:noAutofit/>
          </a:bodyPr>
          <a:lstStyle>
            <a:lvl1pPr lvl="0" algn="r">
              <a:buNone/>
              <a:defRPr sz="1000">
                <a:solidFill>
                  <a:schemeClr val="lt1"/>
                </a:solidFill>
                <a:latin typeface="Cousine"/>
                <a:ea typeface="Cousine"/>
                <a:cs typeface="Cousine"/>
                <a:sym typeface="Cousine"/>
              </a:defRPr>
            </a:lvl1pPr>
            <a:lvl2pPr lvl="1" algn="r">
              <a:buNone/>
              <a:defRPr sz="1000">
                <a:solidFill>
                  <a:schemeClr val="lt1"/>
                </a:solidFill>
                <a:latin typeface="Cousine"/>
                <a:ea typeface="Cousine"/>
                <a:cs typeface="Cousine"/>
                <a:sym typeface="Cousine"/>
              </a:defRPr>
            </a:lvl2pPr>
            <a:lvl3pPr lvl="2" algn="r">
              <a:buNone/>
              <a:defRPr sz="1000">
                <a:solidFill>
                  <a:schemeClr val="lt1"/>
                </a:solidFill>
                <a:latin typeface="Cousine"/>
                <a:ea typeface="Cousine"/>
                <a:cs typeface="Cousine"/>
                <a:sym typeface="Cousine"/>
              </a:defRPr>
            </a:lvl3pPr>
            <a:lvl4pPr lvl="3" algn="r">
              <a:buNone/>
              <a:defRPr sz="1000">
                <a:solidFill>
                  <a:schemeClr val="lt1"/>
                </a:solidFill>
                <a:latin typeface="Cousine"/>
                <a:ea typeface="Cousine"/>
                <a:cs typeface="Cousine"/>
                <a:sym typeface="Cousine"/>
              </a:defRPr>
            </a:lvl4pPr>
            <a:lvl5pPr lvl="4" algn="r">
              <a:buNone/>
              <a:defRPr sz="1000">
                <a:solidFill>
                  <a:schemeClr val="lt1"/>
                </a:solidFill>
                <a:latin typeface="Cousine"/>
                <a:ea typeface="Cousine"/>
                <a:cs typeface="Cousine"/>
                <a:sym typeface="Cousine"/>
              </a:defRPr>
            </a:lvl5pPr>
            <a:lvl6pPr lvl="5" algn="r">
              <a:buNone/>
              <a:defRPr sz="1000">
                <a:solidFill>
                  <a:schemeClr val="lt1"/>
                </a:solidFill>
                <a:latin typeface="Cousine"/>
                <a:ea typeface="Cousine"/>
                <a:cs typeface="Cousine"/>
                <a:sym typeface="Cousine"/>
              </a:defRPr>
            </a:lvl6pPr>
            <a:lvl7pPr lvl="6" algn="r">
              <a:buNone/>
              <a:defRPr sz="1000">
                <a:solidFill>
                  <a:schemeClr val="lt1"/>
                </a:solidFill>
                <a:latin typeface="Cousine"/>
                <a:ea typeface="Cousine"/>
                <a:cs typeface="Cousine"/>
                <a:sym typeface="Cousine"/>
              </a:defRPr>
            </a:lvl7pPr>
            <a:lvl8pPr lvl="7" algn="r">
              <a:buNone/>
              <a:defRPr sz="1000">
                <a:solidFill>
                  <a:schemeClr val="lt1"/>
                </a:solidFill>
                <a:latin typeface="Cousine"/>
                <a:ea typeface="Cousine"/>
                <a:cs typeface="Cousine"/>
                <a:sym typeface="Cousine"/>
              </a:defRPr>
            </a:lvl8pPr>
            <a:lvl9pPr lvl="8" algn="r">
              <a:buNone/>
              <a:defRPr sz="1000">
                <a:solidFill>
                  <a:schemeClr val="lt1"/>
                </a:solidFill>
                <a:latin typeface="Cousine"/>
                <a:ea typeface="Cousine"/>
                <a:cs typeface="Cousine"/>
                <a:sym typeface="Cousin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1" name="Shape 61"/>
        <p:cNvGrpSpPr/>
        <p:nvPr/>
      </p:nvGrpSpPr>
      <p:grpSpPr>
        <a:xfrm>
          <a:off x="0" y="0"/>
          <a:ext cx="0" cy="0"/>
          <a:chOff x="0" y="0"/>
          <a:chExt cx="0" cy="0"/>
        </a:xfrm>
      </p:grpSpPr>
      <p:sp>
        <p:nvSpPr>
          <p:cNvPr id="62" name="Google Shape;62;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1pPr>
            <a:lvl2pPr lvl="1">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2pPr>
            <a:lvl3pPr lvl="2">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3pPr>
            <a:lvl4pPr lvl="3">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4pPr>
            <a:lvl5pPr lvl="4">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5pPr>
            <a:lvl6pPr lvl="5">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6pPr>
            <a:lvl7pPr lvl="6">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7pPr>
            <a:lvl8pPr lvl="7">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8pPr>
            <a:lvl9pPr lvl="8">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9pPr>
          </a:lstStyle>
          <a:p/>
        </p:txBody>
      </p:sp>
      <p:sp>
        <p:nvSpPr>
          <p:cNvPr id="63" name="Google Shape;63;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Anton"/>
              <a:buChar char="●"/>
              <a:defRPr sz="1800">
                <a:solidFill>
                  <a:schemeClr val="dk2"/>
                </a:solidFill>
                <a:latin typeface="Anton"/>
                <a:ea typeface="Anton"/>
                <a:cs typeface="Anton"/>
                <a:sym typeface="Anton"/>
              </a:defRPr>
            </a:lvl1pPr>
            <a:lvl2pPr indent="-317500" lvl="1" marL="914400">
              <a:lnSpc>
                <a:spcPct val="115000"/>
              </a:lnSpc>
              <a:spcBef>
                <a:spcPts val="0"/>
              </a:spcBef>
              <a:spcAft>
                <a:spcPts val="0"/>
              </a:spcAft>
              <a:buClr>
                <a:schemeClr val="dk2"/>
              </a:buClr>
              <a:buSzPts val="1400"/>
              <a:buFont typeface="Anton"/>
              <a:buChar char="○"/>
              <a:defRPr>
                <a:solidFill>
                  <a:schemeClr val="dk2"/>
                </a:solidFill>
                <a:latin typeface="Anton"/>
                <a:ea typeface="Anton"/>
                <a:cs typeface="Anton"/>
                <a:sym typeface="Anton"/>
              </a:defRPr>
            </a:lvl2pPr>
            <a:lvl3pPr indent="-317500" lvl="2" marL="1371600">
              <a:lnSpc>
                <a:spcPct val="115000"/>
              </a:lnSpc>
              <a:spcBef>
                <a:spcPts val="0"/>
              </a:spcBef>
              <a:spcAft>
                <a:spcPts val="0"/>
              </a:spcAft>
              <a:buClr>
                <a:schemeClr val="dk2"/>
              </a:buClr>
              <a:buSzPts val="1400"/>
              <a:buFont typeface="Alata"/>
              <a:buChar char="■"/>
              <a:defRPr>
                <a:solidFill>
                  <a:schemeClr val="dk2"/>
                </a:solidFill>
                <a:latin typeface="Alata"/>
                <a:ea typeface="Alata"/>
                <a:cs typeface="Alata"/>
                <a:sym typeface="Alata"/>
              </a:defRPr>
            </a:lvl3pPr>
            <a:lvl4pPr indent="-317500" lvl="3" marL="1828800">
              <a:lnSpc>
                <a:spcPct val="115000"/>
              </a:lnSpc>
              <a:spcBef>
                <a:spcPts val="0"/>
              </a:spcBef>
              <a:spcAft>
                <a:spcPts val="0"/>
              </a:spcAft>
              <a:buClr>
                <a:schemeClr val="dk2"/>
              </a:buClr>
              <a:buSzPts val="1400"/>
              <a:buFont typeface="Alata"/>
              <a:buChar char="●"/>
              <a:defRPr>
                <a:solidFill>
                  <a:schemeClr val="dk2"/>
                </a:solidFill>
                <a:latin typeface="Alata"/>
                <a:ea typeface="Alata"/>
                <a:cs typeface="Alata"/>
                <a:sym typeface="Alata"/>
              </a:defRPr>
            </a:lvl4pPr>
            <a:lvl5pPr indent="-317500" lvl="4" marL="2286000">
              <a:lnSpc>
                <a:spcPct val="115000"/>
              </a:lnSpc>
              <a:spcBef>
                <a:spcPts val="0"/>
              </a:spcBef>
              <a:spcAft>
                <a:spcPts val="0"/>
              </a:spcAft>
              <a:buClr>
                <a:schemeClr val="dk2"/>
              </a:buClr>
              <a:buSzPts val="1400"/>
              <a:buFont typeface="Alata"/>
              <a:buChar char="○"/>
              <a:defRPr>
                <a:solidFill>
                  <a:schemeClr val="dk2"/>
                </a:solidFill>
                <a:latin typeface="Alata"/>
                <a:ea typeface="Alata"/>
                <a:cs typeface="Alata"/>
                <a:sym typeface="Alata"/>
              </a:defRPr>
            </a:lvl5pPr>
            <a:lvl6pPr indent="-317500" lvl="5" marL="2743200">
              <a:lnSpc>
                <a:spcPct val="115000"/>
              </a:lnSpc>
              <a:spcBef>
                <a:spcPts val="0"/>
              </a:spcBef>
              <a:spcAft>
                <a:spcPts val="0"/>
              </a:spcAft>
              <a:buClr>
                <a:schemeClr val="dk2"/>
              </a:buClr>
              <a:buSzPts val="1400"/>
              <a:buFont typeface="Alata"/>
              <a:buChar char="■"/>
              <a:defRPr>
                <a:solidFill>
                  <a:schemeClr val="dk2"/>
                </a:solidFill>
                <a:latin typeface="Alata"/>
                <a:ea typeface="Alata"/>
                <a:cs typeface="Alata"/>
                <a:sym typeface="Alata"/>
              </a:defRPr>
            </a:lvl6pPr>
            <a:lvl7pPr indent="-317500" lvl="6" marL="3200400">
              <a:lnSpc>
                <a:spcPct val="115000"/>
              </a:lnSpc>
              <a:spcBef>
                <a:spcPts val="0"/>
              </a:spcBef>
              <a:spcAft>
                <a:spcPts val="0"/>
              </a:spcAft>
              <a:buClr>
                <a:schemeClr val="dk2"/>
              </a:buClr>
              <a:buSzPts val="1400"/>
              <a:buFont typeface="Alata"/>
              <a:buChar char="●"/>
              <a:defRPr>
                <a:solidFill>
                  <a:schemeClr val="dk2"/>
                </a:solidFill>
                <a:latin typeface="Alata"/>
                <a:ea typeface="Alata"/>
                <a:cs typeface="Alata"/>
                <a:sym typeface="Alata"/>
              </a:defRPr>
            </a:lvl7pPr>
            <a:lvl8pPr indent="-317500" lvl="7" marL="3657600">
              <a:lnSpc>
                <a:spcPct val="115000"/>
              </a:lnSpc>
              <a:spcBef>
                <a:spcPts val="0"/>
              </a:spcBef>
              <a:spcAft>
                <a:spcPts val="0"/>
              </a:spcAft>
              <a:buClr>
                <a:schemeClr val="dk2"/>
              </a:buClr>
              <a:buSzPts val="1400"/>
              <a:buFont typeface="Alata"/>
              <a:buChar char="○"/>
              <a:defRPr>
                <a:solidFill>
                  <a:schemeClr val="dk2"/>
                </a:solidFill>
                <a:latin typeface="Alata"/>
                <a:ea typeface="Alata"/>
                <a:cs typeface="Alata"/>
                <a:sym typeface="Alata"/>
              </a:defRPr>
            </a:lvl8pPr>
            <a:lvl9pPr indent="-317500" lvl="8" marL="4114800">
              <a:lnSpc>
                <a:spcPct val="115000"/>
              </a:lnSpc>
              <a:spcBef>
                <a:spcPts val="0"/>
              </a:spcBef>
              <a:spcAft>
                <a:spcPts val="0"/>
              </a:spcAft>
              <a:buClr>
                <a:schemeClr val="dk2"/>
              </a:buClr>
              <a:buSzPts val="1400"/>
              <a:buFont typeface="Alata"/>
              <a:buChar char="■"/>
              <a:defRPr>
                <a:solidFill>
                  <a:schemeClr val="dk2"/>
                </a:solidFill>
                <a:latin typeface="Alata"/>
                <a:ea typeface="Alata"/>
                <a:cs typeface="Alata"/>
                <a:sym typeface="Alata"/>
              </a:defRPr>
            </a:lvl9pPr>
          </a:lstStyle>
          <a:p/>
        </p:txBody>
      </p:sp>
      <p:sp>
        <p:nvSpPr>
          <p:cNvPr id="64" name="Google Shape;6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drive.google.com/file/d/17THulDZ1kCqC3IcSGnap1AtlNQsIpKxR/view" TargetMode="Externa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drive.google.com/file/d/1O8_03zuNGDOz-wqZc5k4t1GEcQNuCz5X/view" TargetMode="Externa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hyperlink" Target="http://drive.google.com/file/d/1fflcZu1JRpWM-LtUAYkaQankFjRjbZxX/view" TargetMode="External"/><Relationship Id="rId5"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2.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21"/>
          <p:cNvSpPr txBox="1"/>
          <p:nvPr>
            <p:ph type="ctrTitle"/>
          </p:nvPr>
        </p:nvSpPr>
        <p:spPr>
          <a:xfrm>
            <a:off x="927925" y="2619124"/>
            <a:ext cx="7212600" cy="126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Poppins"/>
                <a:ea typeface="Poppins"/>
                <a:cs typeface="Poppins"/>
                <a:sym typeface="Poppins"/>
              </a:rPr>
              <a:t>Compact Hybrid System for Wind-Assisted Passive CO₂ Capture</a:t>
            </a:r>
            <a:endParaRPr baseline="-25000" sz="3300">
              <a:solidFill>
                <a:schemeClr val="dk1"/>
              </a:solidFill>
              <a:latin typeface="Poppins"/>
              <a:ea typeface="Poppins"/>
              <a:cs typeface="Poppins"/>
              <a:sym typeface="Poppins"/>
            </a:endParaRPr>
          </a:p>
        </p:txBody>
      </p:sp>
      <p:sp>
        <p:nvSpPr>
          <p:cNvPr id="108" name="Google Shape;108;p21"/>
          <p:cNvSpPr/>
          <p:nvPr/>
        </p:nvSpPr>
        <p:spPr>
          <a:xfrm>
            <a:off x="0" y="839750"/>
            <a:ext cx="9144000" cy="852300"/>
          </a:xfrm>
          <a:prstGeom prst="roundRect">
            <a:avLst>
              <a:gd fmla="val 0" name="adj"/>
            </a:avLst>
          </a:prstGeom>
          <a:solidFill>
            <a:srgbClr val="000000">
              <a:alpha val="94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200">
                <a:solidFill>
                  <a:schemeClr val="lt1"/>
                </a:solidFill>
                <a:latin typeface="Comfortaa"/>
                <a:ea typeface="Comfortaa"/>
                <a:cs typeface="Comfortaa"/>
                <a:sym typeface="Comfortaa"/>
              </a:rPr>
              <a:t>Zephyr</a:t>
            </a:r>
            <a:endParaRPr sz="3000">
              <a:solidFill>
                <a:schemeClr val="lt1"/>
              </a:solidFill>
              <a:latin typeface="Comfortaa"/>
              <a:ea typeface="Comfortaa"/>
              <a:cs typeface="Comfortaa"/>
              <a:sym typeface="Comforta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0"/>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READINGS:</a:t>
            </a:r>
            <a:endParaRPr b="1"/>
          </a:p>
        </p:txBody>
      </p:sp>
      <p:sp>
        <p:nvSpPr>
          <p:cNvPr id="178" name="Google Shape;178;p30"/>
          <p:cNvSpPr txBox="1"/>
          <p:nvPr>
            <p:ph idx="12" type="sldNum"/>
          </p:nvPr>
        </p:nvSpPr>
        <p:spPr>
          <a:xfrm>
            <a:off x="8523157" y="47939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79" name="Google Shape;179;p30" title="Recording 2025-05-12 193258.mp4">
            <a:hlinkClick r:id="rId3"/>
          </p:cNvPr>
          <p:cNvPicPr preferRelativeResize="0"/>
          <p:nvPr/>
        </p:nvPicPr>
        <p:blipFill>
          <a:blip r:embed="rId4">
            <a:alphaModFix/>
          </a:blip>
          <a:stretch>
            <a:fillRect/>
          </a:stretch>
        </p:blipFill>
        <p:spPr>
          <a:xfrm>
            <a:off x="641800" y="1125000"/>
            <a:ext cx="7860396" cy="37306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1"/>
          <p:cNvSpPr txBox="1"/>
          <p:nvPr>
            <p:ph type="title"/>
          </p:nvPr>
        </p:nvSpPr>
        <p:spPr>
          <a:xfrm>
            <a:off x="382605" y="35278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 MVP</a:t>
            </a:r>
            <a:endParaRPr/>
          </a:p>
        </p:txBody>
      </p:sp>
      <p:sp>
        <p:nvSpPr>
          <p:cNvPr id="185" name="Google Shape;185;p31"/>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6" name="Google Shape;186;p31"/>
          <p:cNvSpPr/>
          <p:nvPr/>
        </p:nvSpPr>
        <p:spPr>
          <a:xfrm>
            <a:off x="0" y="2142428"/>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228600">
            <a:solidFill>
              <a:schemeClr val="dk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31"/>
          <p:cNvSpPr/>
          <p:nvPr/>
        </p:nvSpPr>
        <p:spPr>
          <a:xfrm>
            <a:off x="0" y="2142428"/>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19050">
            <a:solidFill>
              <a:schemeClr val="lt1"/>
            </a:solidFill>
            <a:prstDash val="dash"/>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grpSp>
        <p:nvGrpSpPr>
          <p:cNvPr id="188" name="Google Shape;188;p31"/>
          <p:cNvGrpSpPr/>
          <p:nvPr/>
        </p:nvGrpSpPr>
        <p:grpSpPr>
          <a:xfrm>
            <a:off x="1786339" y="1474801"/>
            <a:ext cx="473400" cy="473400"/>
            <a:chOff x="1786339" y="1703401"/>
            <a:chExt cx="473400" cy="473400"/>
          </a:xfrm>
        </p:grpSpPr>
        <p:sp>
          <p:nvSpPr>
            <p:cNvPr id="189" name="Google Shape;189;p31"/>
            <p:cNvSpPr/>
            <p:nvPr/>
          </p:nvSpPr>
          <p:spPr>
            <a:xfrm rot="8100000">
              <a:off x="1855667" y="1772729"/>
              <a:ext cx="334744" cy="334744"/>
            </a:xfrm>
            <a:prstGeom prst="teardrop">
              <a:avLst>
                <a:gd fmla="val 100000" name="adj"/>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1"/>
            <p:cNvSpPr/>
            <p:nvPr/>
          </p:nvSpPr>
          <p:spPr>
            <a:xfrm>
              <a:off x="1955989"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Cousine"/>
                  <a:ea typeface="Cousine"/>
                  <a:cs typeface="Cousine"/>
                  <a:sym typeface="Cousine"/>
                </a:rPr>
                <a:t>1</a:t>
              </a:r>
              <a:endParaRPr sz="600">
                <a:solidFill>
                  <a:schemeClr val="dk2"/>
                </a:solidFill>
                <a:latin typeface="Cousine"/>
                <a:ea typeface="Cousine"/>
                <a:cs typeface="Cousine"/>
                <a:sym typeface="Cousine"/>
              </a:endParaRPr>
            </a:p>
          </p:txBody>
        </p:sp>
      </p:grpSp>
      <p:grpSp>
        <p:nvGrpSpPr>
          <p:cNvPr id="191" name="Google Shape;191;p31"/>
          <p:cNvGrpSpPr/>
          <p:nvPr/>
        </p:nvGrpSpPr>
        <p:grpSpPr>
          <a:xfrm>
            <a:off x="3814414" y="1474801"/>
            <a:ext cx="473400" cy="473400"/>
            <a:chOff x="3814414" y="1703401"/>
            <a:chExt cx="473400" cy="473400"/>
          </a:xfrm>
        </p:grpSpPr>
        <p:sp>
          <p:nvSpPr>
            <p:cNvPr id="192" name="Google Shape;192;p31"/>
            <p:cNvSpPr/>
            <p:nvPr/>
          </p:nvSpPr>
          <p:spPr>
            <a:xfrm rot="8100000">
              <a:off x="3883742" y="1772729"/>
              <a:ext cx="334744" cy="334744"/>
            </a:xfrm>
            <a:prstGeom prst="teardrop">
              <a:avLst>
                <a:gd fmla="val 10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1"/>
            <p:cNvSpPr/>
            <p:nvPr/>
          </p:nvSpPr>
          <p:spPr>
            <a:xfrm>
              <a:off x="3984064"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Cousine"/>
                  <a:ea typeface="Cousine"/>
                  <a:cs typeface="Cousine"/>
                  <a:sym typeface="Cousine"/>
                </a:rPr>
                <a:t>3</a:t>
              </a:r>
              <a:endParaRPr sz="600">
                <a:solidFill>
                  <a:schemeClr val="dk2"/>
                </a:solidFill>
                <a:latin typeface="Cousine"/>
                <a:ea typeface="Cousine"/>
                <a:cs typeface="Cousine"/>
                <a:sym typeface="Cousine"/>
              </a:endParaRPr>
            </a:p>
          </p:txBody>
        </p:sp>
      </p:grpSp>
      <p:grpSp>
        <p:nvGrpSpPr>
          <p:cNvPr id="194" name="Google Shape;194;p31"/>
          <p:cNvGrpSpPr/>
          <p:nvPr/>
        </p:nvGrpSpPr>
        <p:grpSpPr>
          <a:xfrm>
            <a:off x="5842489" y="1474801"/>
            <a:ext cx="473400" cy="473400"/>
            <a:chOff x="5842489" y="1703401"/>
            <a:chExt cx="473400" cy="473400"/>
          </a:xfrm>
        </p:grpSpPr>
        <p:sp>
          <p:nvSpPr>
            <p:cNvPr id="195" name="Google Shape;195;p31"/>
            <p:cNvSpPr/>
            <p:nvPr/>
          </p:nvSpPr>
          <p:spPr>
            <a:xfrm rot="8100000">
              <a:off x="5911817" y="1772729"/>
              <a:ext cx="334744" cy="334744"/>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1"/>
            <p:cNvSpPr/>
            <p:nvPr/>
          </p:nvSpPr>
          <p:spPr>
            <a:xfrm>
              <a:off x="6012139"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Cousine"/>
                  <a:ea typeface="Cousine"/>
                  <a:cs typeface="Cousine"/>
                  <a:sym typeface="Cousine"/>
                </a:rPr>
                <a:t>5</a:t>
              </a:r>
              <a:endParaRPr sz="600">
                <a:solidFill>
                  <a:schemeClr val="dk2"/>
                </a:solidFill>
                <a:latin typeface="Cousine"/>
                <a:ea typeface="Cousine"/>
                <a:cs typeface="Cousine"/>
                <a:sym typeface="Cousine"/>
              </a:endParaRPr>
            </a:p>
          </p:txBody>
        </p:sp>
      </p:grpSp>
      <p:grpSp>
        <p:nvGrpSpPr>
          <p:cNvPr id="197" name="Google Shape;197;p31"/>
          <p:cNvGrpSpPr/>
          <p:nvPr/>
        </p:nvGrpSpPr>
        <p:grpSpPr>
          <a:xfrm>
            <a:off x="6880814" y="3347700"/>
            <a:ext cx="473400" cy="473400"/>
            <a:chOff x="6880814" y="3576300"/>
            <a:chExt cx="473400" cy="473400"/>
          </a:xfrm>
        </p:grpSpPr>
        <p:sp>
          <p:nvSpPr>
            <p:cNvPr id="198" name="Google Shape;198;p31"/>
            <p:cNvSpPr/>
            <p:nvPr/>
          </p:nvSpPr>
          <p:spPr>
            <a:xfrm rot="-2700000">
              <a:off x="6950142" y="3645628"/>
              <a:ext cx="334744" cy="334744"/>
            </a:xfrm>
            <a:prstGeom prst="teardrop">
              <a:avLst>
                <a:gd fmla="val 10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1"/>
            <p:cNvSpPr/>
            <p:nvPr/>
          </p:nvSpPr>
          <p:spPr>
            <a:xfrm flipH="1">
              <a:off x="7050464"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Cousine"/>
                  <a:ea typeface="Cousine"/>
                  <a:cs typeface="Cousine"/>
                  <a:sym typeface="Cousine"/>
                </a:rPr>
                <a:t>6</a:t>
              </a:r>
              <a:endParaRPr sz="600">
                <a:solidFill>
                  <a:schemeClr val="dk2"/>
                </a:solidFill>
                <a:latin typeface="Cousine"/>
                <a:ea typeface="Cousine"/>
                <a:cs typeface="Cousine"/>
                <a:sym typeface="Cousine"/>
              </a:endParaRPr>
            </a:p>
          </p:txBody>
        </p:sp>
      </p:grpSp>
      <p:grpSp>
        <p:nvGrpSpPr>
          <p:cNvPr id="200" name="Google Shape;200;p31"/>
          <p:cNvGrpSpPr/>
          <p:nvPr/>
        </p:nvGrpSpPr>
        <p:grpSpPr>
          <a:xfrm>
            <a:off x="4852739" y="3347700"/>
            <a:ext cx="473400" cy="473400"/>
            <a:chOff x="4852739" y="3576300"/>
            <a:chExt cx="473400" cy="473400"/>
          </a:xfrm>
        </p:grpSpPr>
        <p:sp>
          <p:nvSpPr>
            <p:cNvPr id="201" name="Google Shape;201;p31"/>
            <p:cNvSpPr/>
            <p:nvPr/>
          </p:nvSpPr>
          <p:spPr>
            <a:xfrm rot="-2700000">
              <a:off x="4922067" y="3645628"/>
              <a:ext cx="334744" cy="334744"/>
            </a:xfrm>
            <a:prstGeom prst="teardrop">
              <a:avLst>
                <a:gd fmla="val 10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1"/>
            <p:cNvSpPr/>
            <p:nvPr/>
          </p:nvSpPr>
          <p:spPr>
            <a:xfrm flipH="1">
              <a:off x="5022389"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Cousine"/>
                  <a:ea typeface="Cousine"/>
                  <a:cs typeface="Cousine"/>
                  <a:sym typeface="Cousine"/>
                </a:rPr>
                <a:t>4</a:t>
              </a:r>
              <a:endParaRPr sz="600">
                <a:solidFill>
                  <a:schemeClr val="dk2"/>
                </a:solidFill>
                <a:latin typeface="Cousine"/>
                <a:ea typeface="Cousine"/>
                <a:cs typeface="Cousine"/>
                <a:sym typeface="Cousine"/>
              </a:endParaRPr>
            </a:p>
          </p:txBody>
        </p:sp>
      </p:grpSp>
      <p:grpSp>
        <p:nvGrpSpPr>
          <p:cNvPr id="203" name="Google Shape;203;p31"/>
          <p:cNvGrpSpPr/>
          <p:nvPr/>
        </p:nvGrpSpPr>
        <p:grpSpPr>
          <a:xfrm>
            <a:off x="2824664" y="3347700"/>
            <a:ext cx="473400" cy="473400"/>
            <a:chOff x="2824664" y="3576300"/>
            <a:chExt cx="473400" cy="473400"/>
          </a:xfrm>
        </p:grpSpPr>
        <p:sp>
          <p:nvSpPr>
            <p:cNvPr id="204" name="Google Shape;204;p31"/>
            <p:cNvSpPr/>
            <p:nvPr/>
          </p:nvSpPr>
          <p:spPr>
            <a:xfrm rot="-2700000">
              <a:off x="2893992" y="3645628"/>
              <a:ext cx="334744" cy="334744"/>
            </a:xfrm>
            <a:prstGeom prst="teardrop">
              <a:avLst>
                <a:gd fmla="val 10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1"/>
            <p:cNvSpPr/>
            <p:nvPr/>
          </p:nvSpPr>
          <p:spPr>
            <a:xfrm flipH="1">
              <a:off x="2994314"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2"/>
                  </a:solidFill>
                  <a:latin typeface="Cousine"/>
                  <a:ea typeface="Cousine"/>
                  <a:cs typeface="Cousine"/>
                  <a:sym typeface="Cousine"/>
                </a:rPr>
                <a:t>2</a:t>
              </a:r>
              <a:endParaRPr sz="600">
                <a:solidFill>
                  <a:schemeClr val="dk2"/>
                </a:solidFill>
                <a:latin typeface="Cousine"/>
                <a:ea typeface="Cousine"/>
                <a:cs typeface="Cousine"/>
                <a:sym typeface="Cousine"/>
              </a:endParaRPr>
            </a:p>
          </p:txBody>
        </p:sp>
      </p:grpSp>
      <p:sp>
        <p:nvSpPr>
          <p:cNvPr id="206" name="Google Shape;206;p31"/>
          <p:cNvSpPr txBox="1"/>
          <p:nvPr/>
        </p:nvSpPr>
        <p:spPr>
          <a:xfrm>
            <a:off x="1379850" y="927500"/>
            <a:ext cx="1286400" cy="533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None/>
            </a:pPr>
            <a:r>
              <a:rPr lang="en" sz="900">
                <a:solidFill>
                  <a:schemeClr val="lt1"/>
                </a:solidFill>
                <a:latin typeface="Cousine"/>
                <a:ea typeface="Cousine"/>
                <a:cs typeface="Cousine"/>
                <a:sym typeface="Cousine"/>
              </a:rPr>
              <a:t>Combined wind energy with passive CO₂ direct air capture.</a:t>
            </a:r>
            <a:endParaRPr sz="900">
              <a:solidFill>
                <a:schemeClr val="lt1"/>
              </a:solidFill>
              <a:latin typeface="Cousine"/>
              <a:ea typeface="Cousine"/>
              <a:cs typeface="Cousine"/>
              <a:sym typeface="Cousine"/>
            </a:endParaRPr>
          </a:p>
        </p:txBody>
      </p:sp>
      <p:sp>
        <p:nvSpPr>
          <p:cNvPr id="207" name="Google Shape;207;p31"/>
          <p:cNvSpPr txBox="1"/>
          <p:nvPr/>
        </p:nvSpPr>
        <p:spPr>
          <a:xfrm>
            <a:off x="3377205" y="927500"/>
            <a:ext cx="1286400" cy="533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None/>
            </a:pPr>
            <a:r>
              <a:rPr lang="en" sz="900">
                <a:solidFill>
                  <a:schemeClr val="lt1"/>
                </a:solidFill>
                <a:latin typeface="Cousine"/>
                <a:ea typeface="Cousine"/>
                <a:cs typeface="Cousine"/>
                <a:sym typeface="Cousine"/>
              </a:rPr>
              <a:t>Created Fusion 360 models of blade and internals.</a:t>
            </a:r>
            <a:endParaRPr sz="900">
              <a:solidFill>
                <a:schemeClr val="lt1"/>
              </a:solidFill>
              <a:latin typeface="Cousine"/>
              <a:ea typeface="Cousine"/>
              <a:cs typeface="Cousine"/>
              <a:sym typeface="Cousine"/>
            </a:endParaRPr>
          </a:p>
        </p:txBody>
      </p:sp>
      <p:sp>
        <p:nvSpPr>
          <p:cNvPr id="208" name="Google Shape;208;p31"/>
          <p:cNvSpPr txBox="1"/>
          <p:nvPr/>
        </p:nvSpPr>
        <p:spPr>
          <a:xfrm>
            <a:off x="5436010" y="927500"/>
            <a:ext cx="1286400" cy="5334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0"/>
              </a:spcAft>
              <a:buNone/>
            </a:pPr>
            <a:r>
              <a:rPr lang="en" sz="900">
                <a:solidFill>
                  <a:schemeClr val="lt1"/>
                </a:solidFill>
                <a:latin typeface="Cousine"/>
                <a:ea typeface="Cousine"/>
                <a:cs typeface="Cousine"/>
                <a:sym typeface="Cousine"/>
              </a:rPr>
              <a:t>Assembled components and conducted basic functional trials.</a:t>
            </a:r>
            <a:endParaRPr sz="900">
              <a:solidFill>
                <a:schemeClr val="lt1"/>
              </a:solidFill>
              <a:latin typeface="Cousine"/>
              <a:ea typeface="Cousine"/>
              <a:cs typeface="Cousine"/>
              <a:sym typeface="Cousine"/>
            </a:endParaRPr>
          </a:p>
        </p:txBody>
      </p:sp>
      <p:sp>
        <p:nvSpPr>
          <p:cNvPr id="209" name="Google Shape;209;p31"/>
          <p:cNvSpPr txBox="1"/>
          <p:nvPr/>
        </p:nvSpPr>
        <p:spPr>
          <a:xfrm>
            <a:off x="2418175" y="38350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900">
                <a:solidFill>
                  <a:schemeClr val="lt1"/>
                </a:solidFill>
                <a:latin typeface="Cousine"/>
                <a:ea typeface="Cousine"/>
                <a:cs typeface="Cousine"/>
                <a:sym typeface="Cousine"/>
              </a:rPr>
              <a:t>Finalized blade, sorbent, actuator, and thermal regeneration setup.</a:t>
            </a:r>
            <a:endParaRPr sz="900">
              <a:solidFill>
                <a:schemeClr val="lt1"/>
              </a:solidFill>
              <a:latin typeface="Cousine"/>
              <a:ea typeface="Cousine"/>
              <a:cs typeface="Cousine"/>
              <a:sym typeface="Cousine"/>
            </a:endParaRPr>
          </a:p>
        </p:txBody>
      </p:sp>
      <p:sp>
        <p:nvSpPr>
          <p:cNvPr id="210" name="Google Shape;210;p31"/>
          <p:cNvSpPr txBox="1"/>
          <p:nvPr/>
        </p:nvSpPr>
        <p:spPr>
          <a:xfrm>
            <a:off x="4446255" y="38350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900">
                <a:solidFill>
                  <a:schemeClr val="lt1"/>
                </a:solidFill>
                <a:latin typeface="Cousine"/>
                <a:ea typeface="Cousine"/>
                <a:cs typeface="Cousine"/>
                <a:sym typeface="Cousine"/>
              </a:rPr>
              <a:t>Chose zeolite, nichrome, actuator, and structural materials.</a:t>
            </a:r>
            <a:endParaRPr sz="900">
              <a:solidFill>
                <a:schemeClr val="lt1"/>
              </a:solidFill>
              <a:latin typeface="Cousine"/>
              <a:ea typeface="Cousine"/>
              <a:cs typeface="Cousine"/>
              <a:sym typeface="Cousine"/>
            </a:endParaRPr>
          </a:p>
        </p:txBody>
      </p:sp>
      <p:sp>
        <p:nvSpPr>
          <p:cNvPr id="211" name="Google Shape;211;p31"/>
          <p:cNvSpPr txBox="1"/>
          <p:nvPr/>
        </p:nvSpPr>
        <p:spPr>
          <a:xfrm>
            <a:off x="6474335" y="3761100"/>
            <a:ext cx="1286400" cy="5334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1200"/>
              </a:spcBef>
              <a:spcAft>
                <a:spcPts val="0"/>
              </a:spcAft>
              <a:buNone/>
            </a:pPr>
            <a:r>
              <a:rPr lang="en" sz="900">
                <a:solidFill>
                  <a:schemeClr val="lt1"/>
                </a:solidFill>
                <a:latin typeface="Cousine"/>
                <a:ea typeface="Cousine"/>
                <a:cs typeface="Cousine"/>
                <a:sym typeface="Cousine"/>
              </a:rPr>
              <a:t>Planned improvements and roadmap for scalable future version.</a:t>
            </a:r>
            <a:br>
              <a:rPr lang="en" sz="900">
                <a:solidFill>
                  <a:schemeClr val="lt1"/>
                </a:solidFill>
                <a:latin typeface="Cousine"/>
                <a:ea typeface="Cousine"/>
                <a:cs typeface="Cousine"/>
                <a:sym typeface="Cousine"/>
              </a:rPr>
            </a:br>
            <a:endParaRPr sz="900">
              <a:solidFill>
                <a:schemeClr val="lt1"/>
              </a:solidFill>
              <a:latin typeface="Cousine"/>
              <a:ea typeface="Cousine"/>
              <a:cs typeface="Cousine"/>
              <a:sym typeface="Cousine"/>
            </a:endParaRPr>
          </a:p>
          <a:p>
            <a:pPr indent="0" lvl="0" marL="0" marR="0" rtl="0" algn="ctr">
              <a:lnSpc>
                <a:spcPct val="100000"/>
              </a:lnSpc>
              <a:spcBef>
                <a:spcPts val="1200"/>
              </a:spcBef>
              <a:spcAft>
                <a:spcPts val="0"/>
              </a:spcAft>
              <a:buNone/>
            </a:pPr>
            <a:r>
              <a:t/>
            </a:r>
            <a:endParaRPr sz="900">
              <a:solidFill>
                <a:schemeClr val="lt1"/>
              </a:solidFill>
              <a:latin typeface="Cousine"/>
              <a:ea typeface="Cousine"/>
              <a:cs typeface="Cousine"/>
              <a:sym typeface="Cousine"/>
            </a:endParaRPr>
          </a:p>
        </p:txBody>
      </p:sp>
      <p:sp>
        <p:nvSpPr>
          <p:cNvPr id="212" name="Google Shape;212;p31"/>
          <p:cNvSpPr txBox="1"/>
          <p:nvPr>
            <p:ph type="title"/>
          </p:nvPr>
        </p:nvSpPr>
        <p:spPr>
          <a:xfrm>
            <a:off x="293549" y="1504800"/>
            <a:ext cx="1492800" cy="4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900"/>
              <a:t>Concept Development</a:t>
            </a:r>
            <a:endParaRPr b="1" sz="900"/>
          </a:p>
        </p:txBody>
      </p:sp>
      <p:sp>
        <p:nvSpPr>
          <p:cNvPr id="213" name="Google Shape;213;p31"/>
          <p:cNvSpPr txBox="1"/>
          <p:nvPr>
            <p:ph type="title"/>
          </p:nvPr>
        </p:nvSpPr>
        <p:spPr>
          <a:xfrm>
            <a:off x="1173449" y="3347700"/>
            <a:ext cx="1492800" cy="4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900"/>
              <a:t>Design and Planning</a:t>
            </a:r>
            <a:endParaRPr b="1" sz="900"/>
          </a:p>
        </p:txBody>
      </p:sp>
      <p:sp>
        <p:nvSpPr>
          <p:cNvPr id="214" name="Google Shape;214;p31"/>
          <p:cNvSpPr txBox="1"/>
          <p:nvPr>
            <p:ph type="title"/>
          </p:nvPr>
        </p:nvSpPr>
        <p:spPr>
          <a:xfrm>
            <a:off x="4287825" y="1594950"/>
            <a:ext cx="1203000" cy="4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900"/>
              <a:t>3D Modelling</a:t>
            </a:r>
            <a:endParaRPr b="1" sz="900"/>
          </a:p>
        </p:txBody>
      </p:sp>
      <p:sp>
        <p:nvSpPr>
          <p:cNvPr id="215" name="Google Shape;215;p31"/>
          <p:cNvSpPr txBox="1"/>
          <p:nvPr>
            <p:ph type="title"/>
          </p:nvPr>
        </p:nvSpPr>
        <p:spPr>
          <a:xfrm>
            <a:off x="5326150" y="3287538"/>
            <a:ext cx="989700" cy="4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900"/>
              <a:t>Material &amp; Component Selection</a:t>
            </a:r>
            <a:endParaRPr b="1" sz="900"/>
          </a:p>
        </p:txBody>
      </p:sp>
      <p:sp>
        <p:nvSpPr>
          <p:cNvPr id="216" name="Google Shape;216;p31"/>
          <p:cNvSpPr txBox="1"/>
          <p:nvPr>
            <p:ph type="title"/>
          </p:nvPr>
        </p:nvSpPr>
        <p:spPr>
          <a:xfrm>
            <a:off x="6382600" y="1534800"/>
            <a:ext cx="1203000" cy="4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900"/>
              <a:t>Prototyping &amp; Testing</a:t>
            </a:r>
            <a:endParaRPr b="1" sz="900"/>
          </a:p>
        </p:txBody>
      </p:sp>
      <p:sp>
        <p:nvSpPr>
          <p:cNvPr id="217" name="Google Shape;217;p31"/>
          <p:cNvSpPr txBox="1"/>
          <p:nvPr>
            <p:ph type="title"/>
          </p:nvPr>
        </p:nvSpPr>
        <p:spPr>
          <a:xfrm>
            <a:off x="7641350" y="3049500"/>
            <a:ext cx="1203000" cy="4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900"/>
              <a:t>Iteration &amp; Scaling</a:t>
            </a:r>
            <a:endParaRPr b="1" sz="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D85C6"/>
        </a:solidFill>
      </p:bgPr>
    </p:bg>
    <p:spTree>
      <p:nvGrpSpPr>
        <p:cNvPr id="221" name="Shape 221"/>
        <p:cNvGrpSpPr/>
        <p:nvPr/>
      </p:nvGrpSpPr>
      <p:grpSpPr>
        <a:xfrm>
          <a:off x="0" y="0"/>
          <a:ext cx="0" cy="0"/>
          <a:chOff x="0" y="0"/>
          <a:chExt cx="0" cy="0"/>
        </a:xfrm>
      </p:grpSpPr>
      <p:sp>
        <p:nvSpPr>
          <p:cNvPr id="222" name="Google Shape;222;p32"/>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3" name="Google Shape;223;p32" title="Screenshot 2025-05-14 at 7.34.20 PM.png"/>
          <p:cNvPicPr preferRelativeResize="0"/>
          <p:nvPr/>
        </p:nvPicPr>
        <p:blipFill rotWithShape="1">
          <a:blip r:embed="rId3">
            <a:alphaModFix/>
          </a:blip>
          <a:srcRect b="4329" l="0" r="0" t="5474"/>
          <a:stretch/>
        </p:blipFill>
        <p:spPr>
          <a:xfrm>
            <a:off x="1743023" y="1015650"/>
            <a:ext cx="5730699" cy="3887774"/>
          </a:xfrm>
          <a:prstGeom prst="rect">
            <a:avLst/>
          </a:prstGeom>
          <a:noFill/>
          <a:ln cap="flat" cmpd="sng" w="19050">
            <a:solidFill>
              <a:schemeClr val="dk1"/>
            </a:solidFill>
            <a:prstDash val="solid"/>
            <a:round/>
            <a:headEnd len="sm" w="sm" type="none"/>
            <a:tailEnd len="sm" w="sm" type="none"/>
          </a:ln>
        </p:spPr>
      </p:pic>
      <p:sp>
        <p:nvSpPr>
          <p:cNvPr id="224" name="Google Shape;224;p32"/>
          <p:cNvSpPr txBox="1"/>
          <p:nvPr>
            <p:ph type="title"/>
          </p:nvPr>
        </p:nvSpPr>
        <p:spPr>
          <a:xfrm>
            <a:off x="457205" y="400457"/>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Setbacks and How We Overcame Them: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3"/>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0" name="Google Shape;230;p33" title="Screenshot 2025-05-14 at 7.40.45 PM.png"/>
          <p:cNvPicPr preferRelativeResize="0"/>
          <p:nvPr/>
        </p:nvPicPr>
        <p:blipFill>
          <a:blip r:embed="rId3">
            <a:alphaModFix/>
          </a:blip>
          <a:stretch>
            <a:fillRect/>
          </a:stretch>
        </p:blipFill>
        <p:spPr>
          <a:xfrm>
            <a:off x="1145400" y="187212"/>
            <a:ext cx="6853201" cy="4769074"/>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4"/>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SWOT ANALYSIS</a:t>
            </a:r>
            <a:endParaRPr/>
          </a:p>
        </p:txBody>
      </p:sp>
      <p:sp>
        <p:nvSpPr>
          <p:cNvPr id="236" name="Google Shape;236;p34"/>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37" name="Google Shape;237;p34"/>
          <p:cNvSpPr/>
          <p:nvPr/>
        </p:nvSpPr>
        <p:spPr>
          <a:xfrm>
            <a:off x="474900" y="1102213"/>
            <a:ext cx="3996900" cy="1845900"/>
          </a:xfrm>
          <a:prstGeom prst="rect">
            <a:avLst/>
          </a:prstGeom>
          <a:solidFill>
            <a:srgbClr val="073763">
              <a:alpha val="16200"/>
            </a:srgbClr>
          </a:solidFill>
          <a:ln>
            <a:noFill/>
          </a:ln>
        </p:spPr>
        <p:txBody>
          <a:bodyPr anchorCtr="0" anchor="t" bIns="91425" lIns="91425" spcFirstLastPara="1" rIns="1371600" wrap="square" tIns="91425">
            <a:noAutofit/>
          </a:bodyPr>
          <a:lstStyle/>
          <a:p>
            <a:pPr indent="0" lvl="0" marL="0" rtl="0" algn="l">
              <a:spcBef>
                <a:spcPts val="0"/>
              </a:spcBef>
              <a:spcAft>
                <a:spcPts val="0"/>
              </a:spcAft>
              <a:buNone/>
            </a:pPr>
            <a:r>
              <a:rPr b="1" lang="en">
                <a:solidFill>
                  <a:schemeClr val="lt1"/>
                </a:solidFill>
                <a:latin typeface="Cousine"/>
                <a:ea typeface="Cousine"/>
                <a:cs typeface="Cousine"/>
                <a:sym typeface="Cousine"/>
              </a:rPr>
              <a:t>STRENGTHS</a:t>
            </a:r>
            <a:endParaRPr b="1">
              <a:solidFill>
                <a:schemeClr val="lt1"/>
              </a:solidFill>
              <a:latin typeface="Cousine"/>
              <a:ea typeface="Cousine"/>
              <a:cs typeface="Cousine"/>
              <a:sym typeface="Cousine"/>
            </a:endParaRPr>
          </a:p>
          <a:p>
            <a:pPr indent="-304800" lvl="0" marL="457200" rtl="0" algn="l">
              <a:spcBef>
                <a:spcPts val="60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DAC occurs effectively</a:t>
            </a:r>
            <a:endParaRPr sz="1200">
              <a:solidFill>
                <a:schemeClr val="lt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Renewable wind energy captured</a:t>
            </a:r>
            <a:endParaRPr sz="1200">
              <a:solidFill>
                <a:schemeClr val="lt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Modular design</a:t>
            </a:r>
            <a:endParaRPr sz="1200">
              <a:solidFill>
                <a:schemeClr val="lt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Easy deployment</a:t>
            </a:r>
            <a:endParaRPr sz="1200">
              <a:solidFill>
                <a:schemeClr val="lt1"/>
              </a:solidFill>
              <a:latin typeface="Comfortaa SemiBold"/>
              <a:ea typeface="Comfortaa SemiBold"/>
              <a:cs typeface="Comfortaa SemiBold"/>
              <a:sym typeface="Comfortaa SemiBold"/>
            </a:endParaRPr>
          </a:p>
        </p:txBody>
      </p:sp>
      <p:sp>
        <p:nvSpPr>
          <p:cNvPr id="238" name="Google Shape;238;p34"/>
          <p:cNvSpPr/>
          <p:nvPr/>
        </p:nvSpPr>
        <p:spPr>
          <a:xfrm>
            <a:off x="4637025" y="1136400"/>
            <a:ext cx="3996900" cy="1811700"/>
          </a:xfrm>
          <a:prstGeom prst="rect">
            <a:avLst/>
          </a:prstGeom>
          <a:solidFill>
            <a:srgbClr val="073763">
              <a:alpha val="16200"/>
            </a:srgbClr>
          </a:solidFill>
          <a:ln>
            <a:noFill/>
          </a:ln>
        </p:spPr>
        <p:txBody>
          <a:bodyPr anchorCtr="0" anchor="t" bIns="91425" lIns="1371600" spcFirstLastPara="1" rIns="91425" wrap="square" tIns="91425">
            <a:noAutofit/>
          </a:bodyPr>
          <a:lstStyle/>
          <a:p>
            <a:pPr indent="0" lvl="0" marL="0" rtl="0" algn="r">
              <a:spcBef>
                <a:spcPts val="0"/>
              </a:spcBef>
              <a:spcAft>
                <a:spcPts val="0"/>
              </a:spcAft>
              <a:buClr>
                <a:schemeClr val="dk1"/>
              </a:buClr>
              <a:buSzPts val="1100"/>
              <a:buFont typeface="Arial"/>
              <a:buNone/>
            </a:pPr>
            <a:r>
              <a:rPr b="1" lang="en">
                <a:solidFill>
                  <a:schemeClr val="lt1"/>
                </a:solidFill>
                <a:latin typeface="Cousine"/>
                <a:ea typeface="Cousine"/>
                <a:cs typeface="Cousine"/>
                <a:sym typeface="Cousine"/>
              </a:rPr>
              <a:t>WEAKNESSES</a:t>
            </a:r>
            <a:endParaRPr b="1">
              <a:solidFill>
                <a:schemeClr val="lt1"/>
              </a:solidFill>
              <a:latin typeface="Cousine"/>
              <a:ea typeface="Cousine"/>
              <a:cs typeface="Cousine"/>
              <a:sym typeface="Cousine"/>
            </a:endParaRPr>
          </a:p>
          <a:p>
            <a:pPr indent="-304800" lvl="0" marL="457200" rtl="0" algn="l">
              <a:spcBef>
                <a:spcPts val="60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Requires large-scale deployment to capture significant CO₂ quantities</a:t>
            </a:r>
            <a:endParaRPr sz="1200">
              <a:solidFill>
                <a:schemeClr val="lt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Prototype efficiency may be limited without precision engineering or advanced materials</a:t>
            </a:r>
            <a:endParaRPr sz="1200">
              <a:solidFill>
                <a:schemeClr val="lt1"/>
              </a:solidFill>
              <a:latin typeface="Comfortaa SemiBold"/>
              <a:ea typeface="Comfortaa SemiBold"/>
              <a:cs typeface="Comfortaa SemiBold"/>
              <a:sym typeface="Comfortaa SemiBold"/>
            </a:endParaRPr>
          </a:p>
          <a:p>
            <a:pPr indent="0" lvl="0" marL="0" rtl="0" algn="r">
              <a:spcBef>
                <a:spcPts val="600"/>
              </a:spcBef>
              <a:spcAft>
                <a:spcPts val="600"/>
              </a:spcAft>
              <a:buNone/>
            </a:pPr>
            <a:r>
              <a:t/>
            </a:r>
            <a:endParaRPr>
              <a:solidFill>
                <a:schemeClr val="lt1"/>
              </a:solidFill>
              <a:latin typeface="Cousine"/>
              <a:ea typeface="Cousine"/>
              <a:cs typeface="Cousine"/>
              <a:sym typeface="Cousine"/>
            </a:endParaRPr>
          </a:p>
        </p:txBody>
      </p:sp>
      <p:sp>
        <p:nvSpPr>
          <p:cNvPr id="239" name="Google Shape;239;p34"/>
          <p:cNvSpPr/>
          <p:nvPr/>
        </p:nvSpPr>
        <p:spPr>
          <a:xfrm>
            <a:off x="474900" y="3121900"/>
            <a:ext cx="3996900" cy="1845900"/>
          </a:xfrm>
          <a:prstGeom prst="rect">
            <a:avLst/>
          </a:prstGeom>
          <a:solidFill>
            <a:srgbClr val="073763">
              <a:alpha val="16200"/>
            </a:srgbClr>
          </a:solidFill>
          <a:ln>
            <a:noFill/>
          </a:ln>
        </p:spPr>
        <p:txBody>
          <a:bodyPr anchorCtr="0" anchor="b" bIns="91425" lIns="91425" spcFirstLastPara="1" rIns="1371600" wrap="square" tIns="91425">
            <a:noAutofit/>
          </a:bodyPr>
          <a:lstStyle/>
          <a:p>
            <a:pPr indent="-304800" lvl="0" marL="457200" rtl="0" algn="l">
              <a:spcBef>
                <a:spcPts val="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Deploy in rural and urban locations</a:t>
            </a:r>
            <a:endParaRPr sz="1200">
              <a:solidFill>
                <a:schemeClr val="lt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Situate the model close to industries for maximising CO</a:t>
            </a:r>
            <a:r>
              <a:rPr baseline="-25000" lang="en" sz="1200">
                <a:solidFill>
                  <a:schemeClr val="lt1"/>
                </a:solidFill>
                <a:latin typeface="Comfortaa SemiBold"/>
                <a:ea typeface="Comfortaa SemiBold"/>
                <a:cs typeface="Comfortaa SemiBold"/>
                <a:sym typeface="Comfortaa SemiBold"/>
              </a:rPr>
              <a:t>2 </a:t>
            </a:r>
            <a:r>
              <a:rPr lang="en" sz="1200">
                <a:solidFill>
                  <a:schemeClr val="lt1"/>
                </a:solidFill>
                <a:latin typeface="Comfortaa SemiBold"/>
                <a:ea typeface="Comfortaa SemiBold"/>
                <a:cs typeface="Comfortaa SemiBold"/>
                <a:sym typeface="Comfortaa SemiBold"/>
              </a:rPr>
              <a:t>capture</a:t>
            </a:r>
            <a:endParaRPr sz="1200">
              <a:solidFill>
                <a:schemeClr val="lt1"/>
              </a:solidFill>
              <a:latin typeface="Comfortaa SemiBold"/>
              <a:ea typeface="Comfortaa SemiBold"/>
              <a:cs typeface="Comfortaa SemiBold"/>
              <a:sym typeface="Comfortaa SemiBold"/>
            </a:endParaRPr>
          </a:p>
          <a:p>
            <a:pPr indent="0" lvl="0" marL="0" rtl="0" algn="l">
              <a:spcBef>
                <a:spcPts val="600"/>
              </a:spcBef>
              <a:spcAft>
                <a:spcPts val="0"/>
              </a:spcAft>
              <a:buNone/>
            </a:pPr>
            <a:r>
              <a:t/>
            </a:r>
            <a:endParaRPr sz="1200">
              <a:solidFill>
                <a:schemeClr val="lt1"/>
              </a:solidFill>
              <a:latin typeface="Comfortaa SemiBold"/>
              <a:ea typeface="Comfortaa SemiBold"/>
              <a:cs typeface="Comfortaa SemiBold"/>
              <a:sym typeface="Comfortaa SemiBold"/>
            </a:endParaRPr>
          </a:p>
          <a:p>
            <a:pPr indent="0" lvl="0" marL="0" rtl="0" algn="l">
              <a:spcBef>
                <a:spcPts val="600"/>
              </a:spcBef>
              <a:spcAft>
                <a:spcPts val="600"/>
              </a:spcAft>
              <a:buClr>
                <a:schemeClr val="dk1"/>
              </a:buClr>
              <a:buSzPts val="1100"/>
              <a:buFont typeface="Arial"/>
              <a:buNone/>
            </a:pPr>
            <a:r>
              <a:rPr b="1" lang="en">
                <a:solidFill>
                  <a:schemeClr val="lt1"/>
                </a:solidFill>
                <a:latin typeface="Cousine"/>
                <a:ea typeface="Cousine"/>
                <a:cs typeface="Cousine"/>
                <a:sym typeface="Cousine"/>
              </a:rPr>
              <a:t>OPPORTUNITIES</a:t>
            </a:r>
            <a:endParaRPr>
              <a:solidFill>
                <a:schemeClr val="lt1"/>
              </a:solidFill>
              <a:latin typeface="Cousine"/>
              <a:ea typeface="Cousine"/>
              <a:cs typeface="Cousine"/>
              <a:sym typeface="Cousine"/>
            </a:endParaRPr>
          </a:p>
        </p:txBody>
      </p:sp>
      <p:sp>
        <p:nvSpPr>
          <p:cNvPr id="240" name="Google Shape;240;p34"/>
          <p:cNvSpPr/>
          <p:nvPr/>
        </p:nvSpPr>
        <p:spPr>
          <a:xfrm>
            <a:off x="4637025" y="3121900"/>
            <a:ext cx="3996900" cy="1811700"/>
          </a:xfrm>
          <a:prstGeom prst="rect">
            <a:avLst/>
          </a:prstGeom>
          <a:solidFill>
            <a:srgbClr val="073763">
              <a:alpha val="16200"/>
            </a:srgbClr>
          </a:solidFill>
          <a:ln>
            <a:noFill/>
          </a:ln>
        </p:spPr>
        <p:txBody>
          <a:bodyPr anchorCtr="0" anchor="b" bIns="91425" lIns="1371600" spcFirstLastPara="1" rIns="91425" wrap="square" tIns="91425">
            <a:noAutofit/>
          </a:bodyPr>
          <a:lstStyle/>
          <a:p>
            <a:pPr indent="-304800" lvl="0" marL="457200" rtl="0" algn="l">
              <a:spcBef>
                <a:spcPts val="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Low Wind Speeds or Inconsistent Wind Conditions</a:t>
            </a:r>
            <a:endParaRPr sz="1200">
              <a:solidFill>
                <a:schemeClr val="lt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lt1"/>
              </a:buClr>
              <a:buSzPts val="1200"/>
              <a:buFont typeface="Comfortaa SemiBold"/>
              <a:buChar char="●"/>
            </a:pPr>
            <a:r>
              <a:rPr lang="en" sz="1200">
                <a:solidFill>
                  <a:schemeClr val="lt1"/>
                </a:solidFill>
                <a:latin typeface="Comfortaa SemiBold"/>
                <a:ea typeface="Comfortaa SemiBold"/>
                <a:cs typeface="Comfortaa SemiBold"/>
                <a:sym typeface="Comfortaa SemiBold"/>
              </a:rPr>
              <a:t>High Initial Prototyping or Material Costs</a:t>
            </a:r>
            <a:endParaRPr sz="1200">
              <a:solidFill>
                <a:schemeClr val="lt1"/>
              </a:solidFill>
              <a:latin typeface="Comfortaa SemiBold"/>
              <a:ea typeface="Comfortaa SemiBold"/>
              <a:cs typeface="Comfortaa SemiBold"/>
              <a:sym typeface="Comfortaa SemiBold"/>
            </a:endParaRPr>
          </a:p>
          <a:p>
            <a:pPr indent="0" lvl="0" marL="0" rtl="0" algn="r">
              <a:spcBef>
                <a:spcPts val="600"/>
              </a:spcBef>
              <a:spcAft>
                <a:spcPts val="600"/>
              </a:spcAft>
              <a:buNone/>
            </a:pPr>
            <a:r>
              <a:rPr b="1" lang="en">
                <a:solidFill>
                  <a:schemeClr val="lt1"/>
                </a:solidFill>
                <a:latin typeface="Cousine"/>
                <a:ea typeface="Cousine"/>
                <a:cs typeface="Cousine"/>
                <a:sym typeface="Cousine"/>
              </a:rPr>
              <a:t>THREATS</a:t>
            </a:r>
            <a:endParaRPr>
              <a:solidFill>
                <a:schemeClr val="lt1"/>
              </a:solidFill>
              <a:latin typeface="Cousine"/>
              <a:ea typeface="Cousine"/>
              <a:cs typeface="Cousine"/>
              <a:sym typeface="Cousine"/>
            </a:endParaRPr>
          </a:p>
        </p:txBody>
      </p:sp>
      <p:sp>
        <p:nvSpPr>
          <p:cNvPr id="241" name="Google Shape;241;p34"/>
          <p:cNvSpPr/>
          <p:nvPr/>
        </p:nvSpPr>
        <p:spPr>
          <a:xfrm>
            <a:off x="3256400" y="1738400"/>
            <a:ext cx="2417100" cy="2417100"/>
          </a:xfrm>
          <a:prstGeom prst="pie">
            <a:avLst>
              <a:gd fmla="val 10788866" name="adj1"/>
              <a:gd fmla="val 16200000" name="adj2"/>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4"/>
          <p:cNvSpPr/>
          <p:nvPr/>
        </p:nvSpPr>
        <p:spPr>
          <a:xfrm rot="5400000">
            <a:off x="3437961" y="1738389"/>
            <a:ext cx="2417100" cy="2417100"/>
          </a:xfrm>
          <a:prstGeom prst="pie">
            <a:avLst>
              <a:gd fmla="val 10788866" name="adj1"/>
              <a:gd fmla="val 16200000" name="adj2"/>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4"/>
          <p:cNvSpPr/>
          <p:nvPr/>
        </p:nvSpPr>
        <p:spPr>
          <a:xfrm rot="10800000">
            <a:off x="3437961" y="1914006"/>
            <a:ext cx="2417100" cy="2417100"/>
          </a:xfrm>
          <a:prstGeom prst="pie">
            <a:avLst>
              <a:gd fmla="val 10788866" name="adj1"/>
              <a:gd fmla="val 16200000" name="adj2"/>
            </a:avLst>
          </a:pr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4"/>
          <p:cNvSpPr/>
          <p:nvPr/>
        </p:nvSpPr>
        <p:spPr>
          <a:xfrm rot="-5400000">
            <a:off x="3256401" y="1914006"/>
            <a:ext cx="2417100" cy="2417100"/>
          </a:xfrm>
          <a:prstGeom prst="pie">
            <a:avLst>
              <a:gd fmla="val 10788866" name="adj1"/>
              <a:gd fmla="val 1620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4"/>
          <p:cNvSpPr/>
          <p:nvPr/>
        </p:nvSpPr>
        <p:spPr>
          <a:xfrm>
            <a:off x="3859851" y="2242577"/>
            <a:ext cx="339687" cy="419350"/>
          </a:xfrm>
          <a:prstGeom prst="rect">
            <a:avLst/>
          </a:prstGeom>
        </p:spPr>
        <p:txBody>
          <a:bodyPr>
            <a:prstTxWarp prst="textPlain"/>
          </a:bodyPr>
          <a:lstStyle/>
          <a:p>
            <a:pPr lvl="0" algn="ctr"/>
            <a:r>
              <a:rPr b="1" i="0">
                <a:ln>
                  <a:noFill/>
                </a:ln>
                <a:solidFill>
                  <a:schemeClr val="lt1"/>
                </a:solidFill>
                <a:latin typeface="Cousine"/>
              </a:rPr>
              <a:t>S</a:t>
            </a:r>
          </a:p>
        </p:txBody>
      </p:sp>
      <p:sp>
        <p:nvSpPr>
          <p:cNvPr id="246" name="Google Shape;246;p34"/>
          <p:cNvSpPr/>
          <p:nvPr/>
        </p:nvSpPr>
        <p:spPr>
          <a:xfrm>
            <a:off x="4882778" y="2250297"/>
            <a:ext cx="370568" cy="406998"/>
          </a:xfrm>
          <a:prstGeom prst="rect">
            <a:avLst/>
          </a:prstGeom>
        </p:spPr>
        <p:txBody>
          <a:bodyPr>
            <a:prstTxWarp prst="textPlain"/>
          </a:bodyPr>
          <a:lstStyle/>
          <a:p>
            <a:pPr lvl="0" algn="ctr"/>
            <a:r>
              <a:rPr b="1" i="0">
                <a:ln>
                  <a:noFill/>
                </a:ln>
                <a:solidFill>
                  <a:schemeClr val="lt1"/>
                </a:solidFill>
                <a:latin typeface="Cousine"/>
              </a:rPr>
              <a:t>W</a:t>
            </a:r>
          </a:p>
        </p:txBody>
      </p:sp>
      <p:sp>
        <p:nvSpPr>
          <p:cNvPr id="247" name="Google Shape;247;p34"/>
          <p:cNvSpPr/>
          <p:nvPr/>
        </p:nvSpPr>
        <p:spPr>
          <a:xfrm>
            <a:off x="3825264" y="3348952"/>
            <a:ext cx="327335" cy="419350"/>
          </a:xfrm>
          <a:prstGeom prst="rect">
            <a:avLst/>
          </a:prstGeom>
        </p:spPr>
        <p:txBody>
          <a:bodyPr>
            <a:prstTxWarp prst="textPlain"/>
          </a:bodyPr>
          <a:lstStyle/>
          <a:p>
            <a:pPr lvl="0" algn="ctr"/>
            <a:r>
              <a:rPr b="1" i="0">
                <a:ln>
                  <a:noFill/>
                </a:ln>
                <a:solidFill>
                  <a:schemeClr val="lt1"/>
                </a:solidFill>
                <a:latin typeface="Cousine"/>
              </a:rPr>
              <a:t>O</a:t>
            </a:r>
          </a:p>
        </p:txBody>
      </p:sp>
      <p:sp>
        <p:nvSpPr>
          <p:cNvPr id="248" name="Google Shape;248;p34"/>
          <p:cNvSpPr/>
          <p:nvPr/>
        </p:nvSpPr>
        <p:spPr>
          <a:xfrm>
            <a:off x="4997036" y="3356672"/>
            <a:ext cx="334128" cy="406998"/>
          </a:xfrm>
          <a:prstGeom prst="rect">
            <a:avLst/>
          </a:prstGeom>
        </p:spPr>
        <p:txBody>
          <a:bodyPr>
            <a:prstTxWarp prst="textPlain"/>
          </a:bodyPr>
          <a:lstStyle/>
          <a:p>
            <a:pPr lvl="0" algn="ctr"/>
            <a:r>
              <a:rPr b="1" i="0">
                <a:ln>
                  <a:noFill/>
                </a:ln>
                <a:solidFill>
                  <a:schemeClr val="lt1"/>
                </a:solidFill>
                <a:latin typeface="Cousine"/>
              </a:rPr>
              <a:t>T</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5"/>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SWOT ANALYSIS - </a:t>
            </a:r>
            <a:r>
              <a:rPr lang="en"/>
              <a:t>Strengths</a:t>
            </a:r>
            <a:endParaRPr/>
          </a:p>
        </p:txBody>
      </p:sp>
      <p:sp>
        <p:nvSpPr>
          <p:cNvPr id="254" name="Google Shape;254;p35"/>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5" name="Google Shape;255;p35"/>
          <p:cNvSpPr/>
          <p:nvPr/>
        </p:nvSpPr>
        <p:spPr>
          <a:xfrm>
            <a:off x="452750" y="1136900"/>
            <a:ext cx="4011000" cy="2831700"/>
          </a:xfrm>
          <a:prstGeom prst="rect">
            <a:avLst/>
          </a:prstGeom>
          <a:solidFill>
            <a:schemeClr val="lt1"/>
          </a:solidFill>
          <a:ln>
            <a:noFill/>
          </a:ln>
        </p:spPr>
        <p:txBody>
          <a:bodyPr anchorCtr="0" anchor="ctr" bIns="91425" lIns="91425" spcFirstLastPara="1" rIns="717400" wrap="square" tIns="91425">
            <a:noAutofit/>
          </a:bodyPr>
          <a:lstStyle/>
          <a:p>
            <a:pPr indent="0" lvl="0" marL="0" rtl="0" algn="ctr">
              <a:spcBef>
                <a:spcPts val="0"/>
              </a:spcBef>
              <a:spcAft>
                <a:spcPts val="0"/>
              </a:spcAft>
              <a:buNone/>
            </a:pPr>
            <a:r>
              <a:rPr b="1" lang="en">
                <a:solidFill>
                  <a:schemeClr val="dk1"/>
                </a:solidFill>
                <a:latin typeface="Cousine"/>
                <a:ea typeface="Cousine"/>
                <a:cs typeface="Cousine"/>
                <a:sym typeface="Cousine"/>
              </a:rPr>
              <a:t>STRENGTHS</a:t>
            </a:r>
            <a:endParaRPr b="1">
              <a:solidFill>
                <a:schemeClr val="dk1"/>
              </a:solidFill>
              <a:latin typeface="Cousine"/>
              <a:ea typeface="Cousine"/>
              <a:cs typeface="Cousine"/>
              <a:sym typeface="Cousine"/>
            </a:endParaRPr>
          </a:p>
          <a:p>
            <a:pPr indent="0" lvl="0" marL="0" rtl="0" algn="l">
              <a:spcBef>
                <a:spcPts val="600"/>
              </a:spcBef>
              <a:spcAft>
                <a:spcPts val="0"/>
              </a:spcAft>
              <a:buNone/>
            </a:pPr>
            <a:r>
              <a:t/>
            </a:r>
            <a:endParaRPr b="1">
              <a:solidFill>
                <a:schemeClr val="dk1"/>
              </a:solidFill>
              <a:latin typeface="Cousine"/>
              <a:ea typeface="Cousine"/>
              <a:cs typeface="Cousine"/>
              <a:sym typeface="Cousine"/>
            </a:endParaRPr>
          </a:p>
          <a:p>
            <a:pPr indent="-304800" lvl="0" marL="457200" rtl="0" algn="l">
              <a:spcBef>
                <a:spcPts val="60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Passive DAC system</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Energy is saved (no need for fans/contractors)</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Self-automating system</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Omnidirectional Wind Capture</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Environmentally Friendly Operation</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Integration-Friendly</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Modular and Scalable Design</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Compact and Easy Deployment</a:t>
            </a:r>
            <a:endParaRPr sz="1200">
              <a:solidFill>
                <a:schemeClr val="dk1"/>
              </a:solidFill>
              <a:latin typeface="Comfortaa SemiBold"/>
              <a:ea typeface="Comfortaa SemiBold"/>
              <a:cs typeface="Comfortaa SemiBold"/>
              <a:sym typeface="Comfortaa SemiBold"/>
            </a:endParaRPr>
          </a:p>
        </p:txBody>
      </p:sp>
      <p:sp>
        <p:nvSpPr>
          <p:cNvPr id="256" name="Google Shape;256;p35"/>
          <p:cNvSpPr/>
          <p:nvPr/>
        </p:nvSpPr>
        <p:spPr>
          <a:xfrm>
            <a:off x="3256400" y="1738400"/>
            <a:ext cx="2417100" cy="2417100"/>
          </a:xfrm>
          <a:prstGeom prst="pie">
            <a:avLst>
              <a:gd fmla="val 10788866" name="adj1"/>
              <a:gd fmla="val 16200000" name="adj2"/>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5"/>
          <p:cNvSpPr/>
          <p:nvPr/>
        </p:nvSpPr>
        <p:spPr>
          <a:xfrm rot="5400000">
            <a:off x="3437961" y="1738389"/>
            <a:ext cx="2417100" cy="2417100"/>
          </a:xfrm>
          <a:prstGeom prst="pie">
            <a:avLst>
              <a:gd fmla="val 10788866" name="adj1"/>
              <a:gd fmla="val 1620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2"/>
              </a:highlight>
            </a:endParaRPr>
          </a:p>
        </p:txBody>
      </p:sp>
      <p:sp>
        <p:nvSpPr>
          <p:cNvPr id="258" name="Google Shape;258;p35"/>
          <p:cNvSpPr/>
          <p:nvPr/>
        </p:nvSpPr>
        <p:spPr>
          <a:xfrm rot="10800000">
            <a:off x="3437961" y="1914006"/>
            <a:ext cx="2417100" cy="2417100"/>
          </a:xfrm>
          <a:prstGeom prst="pie">
            <a:avLst>
              <a:gd fmla="val 10788866" name="adj1"/>
              <a:gd fmla="val 1620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5"/>
          <p:cNvSpPr/>
          <p:nvPr/>
        </p:nvSpPr>
        <p:spPr>
          <a:xfrm>
            <a:off x="3859851" y="2242577"/>
            <a:ext cx="339687" cy="419350"/>
          </a:xfrm>
          <a:prstGeom prst="rect">
            <a:avLst/>
          </a:prstGeom>
        </p:spPr>
        <p:txBody>
          <a:bodyPr>
            <a:prstTxWarp prst="textPlain"/>
          </a:bodyPr>
          <a:lstStyle/>
          <a:p>
            <a:pPr lvl="0" algn="ctr"/>
            <a:r>
              <a:rPr b="1" i="0">
                <a:ln>
                  <a:noFill/>
                </a:ln>
                <a:solidFill>
                  <a:schemeClr val="lt1"/>
                </a:solidFill>
                <a:latin typeface="Cousine"/>
              </a:rPr>
              <a:t>S</a:t>
            </a:r>
          </a:p>
        </p:txBody>
      </p:sp>
      <p:sp>
        <p:nvSpPr>
          <p:cNvPr id="260" name="Google Shape;260;p35"/>
          <p:cNvSpPr/>
          <p:nvPr/>
        </p:nvSpPr>
        <p:spPr>
          <a:xfrm rot="-5400000">
            <a:off x="3256401" y="1914006"/>
            <a:ext cx="2417100" cy="2417100"/>
          </a:xfrm>
          <a:prstGeom prst="pie">
            <a:avLst>
              <a:gd fmla="val 10788866" name="adj1"/>
              <a:gd fmla="val 1620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5"/>
          <p:cNvSpPr/>
          <p:nvPr/>
        </p:nvSpPr>
        <p:spPr>
          <a:xfrm>
            <a:off x="6289145" y="2590350"/>
            <a:ext cx="5490000" cy="4865700"/>
          </a:xfrm>
          <a:prstGeom prst="pie">
            <a:avLst>
              <a:gd fmla="val 10788866" name="adj1"/>
              <a:gd fmla="val 16200000" name="adj2"/>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5"/>
          <p:cNvSpPr/>
          <p:nvPr/>
        </p:nvSpPr>
        <p:spPr>
          <a:xfrm>
            <a:off x="7944776" y="3968602"/>
            <a:ext cx="339687" cy="419350"/>
          </a:xfrm>
          <a:prstGeom prst="rect">
            <a:avLst/>
          </a:prstGeom>
        </p:spPr>
        <p:txBody>
          <a:bodyPr>
            <a:prstTxWarp prst="textPlain"/>
          </a:bodyPr>
          <a:lstStyle/>
          <a:p>
            <a:pPr lvl="0" algn="ctr"/>
            <a:r>
              <a:rPr b="1" i="0">
                <a:ln>
                  <a:noFill/>
                </a:ln>
                <a:solidFill>
                  <a:schemeClr val="lt1"/>
                </a:solidFill>
                <a:latin typeface="Cousine"/>
              </a:rPr>
              <a: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xit" presetID="23" presetSubtype="32">
                                  <p:stCondLst>
                                    <p:cond delay="0"/>
                                  </p:stCondLst>
                                  <p:childTnLst>
                                    <p:anim calcmode="lin" valueType="num">
                                      <p:cBhvr additive="base">
                                        <p:cTn dur="1000"/>
                                        <p:tgtEl>
                                          <p:spTgt spid="257"/>
                                        </p:tgtEl>
                                        <p:attrNameLst>
                                          <p:attrName>ppt_w</p:attrName>
                                        </p:attrNameLst>
                                      </p:cBhvr>
                                      <p:tavLst>
                                        <p:tav fmla="" tm="0">
                                          <p:val>
                                            <p:strVal val="#ppt_w"/>
                                          </p:val>
                                        </p:tav>
                                        <p:tav fmla="" tm="100000">
                                          <p:val>
                                            <p:strVal val="0"/>
                                          </p:val>
                                        </p:tav>
                                      </p:tavLst>
                                    </p:anim>
                                    <p:anim calcmode="lin" valueType="num">
                                      <p:cBhvr additive="base">
                                        <p:cTn dur="1000"/>
                                        <p:tgtEl>
                                          <p:spTgt spid="257"/>
                                        </p:tgtEl>
                                        <p:attrNameLst>
                                          <p:attrName>ppt_h</p:attrName>
                                        </p:attrNameLst>
                                      </p:cBhvr>
                                      <p:tavLst>
                                        <p:tav fmla="" tm="0">
                                          <p:val>
                                            <p:strVal val="#ppt_h"/>
                                          </p:val>
                                        </p:tav>
                                        <p:tav fmla="" tm="100000">
                                          <p:val>
                                            <p:strVal val="0"/>
                                          </p:val>
                                        </p:tav>
                                      </p:tavLst>
                                    </p:anim>
                                    <p:set>
                                      <p:cBhvr>
                                        <p:cTn dur="1" fill="hold">
                                          <p:stCondLst>
                                            <p:cond delay="1000"/>
                                          </p:stCondLst>
                                        </p:cTn>
                                        <p:tgtEl>
                                          <p:spTgt spid="257"/>
                                        </p:tgtEl>
                                        <p:attrNameLst>
                                          <p:attrName>style.visibility</p:attrName>
                                        </p:attrNameLst>
                                      </p:cBhvr>
                                      <p:to>
                                        <p:strVal val="hidden"/>
                                      </p:to>
                                    </p:set>
                                  </p:childTnLst>
                                </p:cTn>
                              </p:par>
                              <p:par>
                                <p:cTn fill="hold" nodeType="withEffect" presetClass="exit" presetID="23" presetSubtype="32">
                                  <p:stCondLst>
                                    <p:cond delay="0"/>
                                  </p:stCondLst>
                                  <p:childTnLst>
                                    <p:anim calcmode="lin" valueType="num">
                                      <p:cBhvr additive="base">
                                        <p:cTn dur="1000"/>
                                        <p:tgtEl>
                                          <p:spTgt spid="258"/>
                                        </p:tgtEl>
                                        <p:attrNameLst>
                                          <p:attrName>ppt_w</p:attrName>
                                        </p:attrNameLst>
                                      </p:cBhvr>
                                      <p:tavLst>
                                        <p:tav fmla="" tm="0">
                                          <p:val>
                                            <p:strVal val="#ppt_w"/>
                                          </p:val>
                                        </p:tav>
                                        <p:tav fmla="" tm="100000">
                                          <p:val>
                                            <p:strVal val="0"/>
                                          </p:val>
                                        </p:tav>
                                      </p:tavLst>
                                    </p:anim>
                                    <p:anim calcmode="lin" valueType="num">
                                      <p:cBhvr additive="base">
                                        <p:cTn dur="1000"/>
                                        <p:tgtEl>
                                          <p:spTgt spid="258"/>
                                        </p:tgtEl>
                                        <p:attrNameLst>
                                          <p:attrName>ppt_h</p:attrName>
                                        </p:attrNameLst>
                                      </p:cBhvr>
                                      <p:tavLst>
                                        <p:tav fmla="" tm="0">
                                          <p:val>
                                            <p:strVal val="#ppt_h"/>
                                          </p:val>
                                        </p:tav>
                                        <p:tav fmla="" tm="100000">
                                          <p:val>
                                            <p:strVal val="0"/>
                                          </p:val>
                                        </p:tav>
                                      </p:tavLst>
                                    </p:anim>
                                    <p:set>
                                      <p:cBhvr>
                                        <p:cTn dur="1" fill="hold">
                                          <p:stCondLst>
                                            <p:cond delay="1000"/>
                                          </p:stCondLst>
                                        </p:cTn>
                                        <p:tgtEl>
                                          <p:spTgt spid="258"/>
                                        </p:tgtEl>
                                        <p:attrNameLst>
                                          <p:attrName>style.visibility</p:attrName>
                                        </p:attrNameLst>
                                      </p:cBhvr>
                                      <p:to>
                                        <p:strVal val="hidden"/>
                                      </p:to>
                                    </p:set>
                                  </p:childTnLst>
                                </p:cTn>
                              </p:par>
                              <p:par>
                                <p:cTn fill="hold" nodeType="withEffect" presetClass="exit" presetID="23" presetSubtype="32">
                                  <p:stCondLst>
                                    <p:cond delay="0"/>
                                  </p:stCondLst>
                                  <p:childTnLst>
                                    <p:anim calcmode="lin" valueType="num">
                                      <p:cBhvr additive="base">
                                        <p:cTn dur="1000"/>
                                        <p:tgtEl>
                                          <p:spTgt spid="260"/>
                                        </p:tgtEl>
                                        <p:attrNameLst>
                                          <p:attrName>ppt_w</p:attrName>
                                        </p:attrNameLst>
                                      </p:cBhvr>
                                      <p:tavLst>
                                        <p:tav fmla="" tm="0">
                                          <p:val>
                                            <p:strVal val="#ppt_w"/>
                                          </p:val>
                                        </p:tav>
                                        <p:tav fmla="" tm="100000">
                                          <p:val>
                                            <p:strVal val="0"/>
                                          </p:val>
                                        </p:tav>
                                      </p:tavLst>
                                    </p:anim>
                                    <p:anim calcmode="lin" valueType="num">
                                      <p:cBhvr additive="base">
                                        <p:cTn dur="1000"/>
                                        <p:tgtEl>
                                          <p:spTgt spid="260"/>
                                        </p:tgtEl>
                                        <p:attrNameLst>
                                          <p:attrName>ppt_h</p:attrName>
                                        </p:attrNameLst>
                                      </p:cBhvr>
                                      <p:tavLst>
                                        <p:tav fmla="" tm="0">
                                          <p:val>
                                            <p:strVal val="#ppt_h"/>
                                          </p:val>
                                        </p:tav>
                                        <p:tav fmla="" tm="100000">
                                          <p:val>
                                            <p:strVal val="0"/>
                                          </p:val>
                                        </p:tav>
                                      </p:tavLst>
                                    </p:anim>
                                    <p:set>
                                      <p:cBhvr>
                                        <p:cTn dur="1" fill="hold">
                                          <p:stCondLst>
                                            <p:cond delay="1000"/>
                                          </p:stCondLst>
                                        </p:cTn>
                                        <p:tgtEl>
                                          <p:spTgt spid="260"/>
                                        </p:tgtEl>
                                        <p:attrNameLst>
                                          <p:attrName>style.visibility</p:attrName>
                                        </p:attrNameLst>
                                      </p:cBhvr>
                                      <p:to>
                                        <p:strVal val="hidden"/>
                                      </p:to>
                                    </p:se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500"/>
                                        <p:tgtEl>
                                          <p:spTgt spid="259"/>
                                        </p:tgtEl>
                                      </p:cBhvr>
                                    </p:animEffect>
                                    <p:set>
                                      <p:cBhvr>
                                        <p:cTn dur="1" fill="hold">
                                          <p:stCondLst>
                                            <p:cond delay="500"/>
                                          </p:stCondLst>
                                        </p:cTn>
                                        <p:tgtEl>
                                          <p:spTgt spid="259"/>
                                        </p:tgtEl>
                                        <p:attrNameLst>
                                          <p:attrName>style.visibility</p:attrName>
                                        </p:attrNameLst>
                                      </p:cBhvr>
                                      <p:to>
                                        <p:strVal val="hidden"/>
                                      </p:to>
                                    </p:set>
                                  </p:childTnLst>
                                </p:cTn>
                              </p:par>
                            </p:childTnLst>
                          </p:cTn>
                        </p:par>
                        <p:par>
                          <p:cTn fill="hold">
                            <p:stCondLst>
                              <p:cond delay="1500"/>
                            </p:stCondLst>
                            <p:childTnLst>
                              <p:par>
                                <p:cTn fill="hold" nodeType="afterEffect" presetClass="entr" presetID="23" presetSubtype="16">
                                  <p:stCondLst>
                                    <p:cond delay="0"/>
                                  </p:stCondLst>
                                  <p:childTnLst>
                                    <p:set>
                                      <p:cBhvr>
                                        <p:cTn dur="1" fill="hold">
                                          <p:stCondLst>
                                            <p:cond delay="0"/>
                                          </p:stCondLst>
                                        </p:cTn>
                                        <p:tgtEl>
                                          <p:spTgt spid="261"/>
                                        </p:tgtEl>
                                        <p:attrNameLst>
                                          <p:attrName>style.visibility</p:attrName>
                                        </p:attrNameLst>
                                      </p:cBhvr>
                                      <p:to>
                                        <p:strVal val="visible"/>
                                      </p:to>
                                    </p:set>
                                    <p:anim calcmode="lin" valueType="num">
                                      <p:cBhvr additive="base">
                                        <p:cTn dur="1200"/>
                                        <p:tgtEl>
                                          <p:spTgt spid="261"/>
                                        </p:tgtEl>
                                        <p:attrNameLst>
                                          <p:attrName>ppt_w</p:attrName>
                                        </p:attrNameLst>
                                      </p:cBhvr>
                                      <p:tavLst>
                                        <p:tav fmla="" tm="0">
                                          <p:val>
                                            <p:strVal val="0"/>
                                          </p:val>
                                        </p:tav>
                                        <p:tav fmla="" tm="100000">
                                          <p:val>
                                            <p:strVal val="#ppt_w"/>
                                          </p:val>
                                        </p:tav>
                                      </p:tavLst>
                                    </p:anim>
                                    <p:anim calcmode="lin" valueType="num">
                                      <p:cBhvr additive="base">
                                        <p:cTn dur="1200"/>
                                        <p:tgtEl>
                                          <p:spTgt spid="261"/>
                                        </p:tgtEl>
                                        <p:attrNameLst>
                                          <p:attrName>ppt_h</p:attrName>
                                        </p:attrNameLst>
                                      </p:cBhvr>
                                      <p:tavLst>
                                        <p:tav fmla="" tm="0">
                                          <p:val>
                                            <p:strVal val="0"/>
                                          </p:val>
                                        </p:tav>
                                        <p:tav fmla="" tm="100000">
                                          <p:val>
                                            <p:strVal val="#ppt_h"/>
                                          </p:val>
                                        </p:tav>
                                      </p:tavLst>
                                    </p:anim>
                                  </p:childTnLst>
                                </p:cTn>
                              </p:par>
                              <p:par>
                                <p:cTn fill="hold" nodeType="withEffect" presetClass="exit" presetID="1" presetSubtype="0">
                                  <p:stCondLst>
                                    <p:cond delay="0"/>
                                  </p:stCondLst>
                                  <p:childTnLst>
                                    <p:set>
                                      <p:cBhvr>
                                        <p:cTn dur="1" fill="hold">
                                          <p:stCondLst>
                                            <p:cond delay="0"/>
                                          </p:stCondLst>
                                        </p:cTn>
                                        <p:tgtEl>
                                          <p:spTgt spid="256"/>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62"/>
                                        </p:tgtEl>
                                        <p:attrNameLst>
                                          <p:attrName>style.visibility</p:attrName>
                                        </p:attrNameLst>
                                      </p:cBhvr>
                                      <p:to>
                                        <p:strVal val="visible"/>
                                      </p:to>
                                    </p:set>
                                  </p:childTnLst>
                                </p:cTn>
                              </p:par>
                            </p:childTnLst>
                          </p:cTn>
                        </p:par>
                        <p:par>
                          <p:cTn fill="hold">
                            <p:stCondLst>
                              <p:cond delay="2700"/>
                            </p:stCondLst>
                            <p:childTnLst>
                              <p:par>
                                <p:cTn fill="hold" nodeType="after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6"/>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SWOT ANALYSIS</a:t>
            </a:r>
            <a:endParaRPr/>
          </a:p>
        </p:txBody>
      </p:sp>
      <p:sp>
        <p:nvSpPr>
          <p:cNvPr id="268" name="Google Shape;268;p36"/>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69" name="Google Shape;269;p36"/>
          <p:cNvSpPr/>
          <p:nvPr/>
        </p:nvSpPr>
        <p:spPr>
          <a:xfrm flipH="1">
            <a:off x="-2647655" y="2609100"/>
            <a:ext cx="5490000" cy="4865700"/>
          </a:xfrm>
          <a:prstGeom prst="pie">
            <a:avLst>
              <a:gd fmla="val 10788866" name="adj1"/>
              <a:gd fmla="val 16200000" name="adj2"/>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6"/>
          <p:cNvSpPr/>
          <p:nvPr/>
        </p:nvSpPr>
        <p:spPr>
          <a:xfrm>
            <a:off x="810878" y="4131372"/>
            <a:ext cx="370567" cy="406998"/>
          </a:xfrm>
          <a:prstGeom prst="rect">
            <a:avLst/>
          </a:prstGeom>
        </p:spPr>
        <p:txBody>
          <a:bodyPr>
            <a:prstTxWarp prst="textPlain"/>
          </a:bodyPr>
          <a:lstStyle/>
          <a:p>
            <a:pPr lvl="0" algn="ctr"/>
            <a:r>
              <a:rPr b="1" i="0">
                <a:ln>
                  <a:noFill/>
                </a:ln>
                <a:solidFill>
                  <a:schemeClr val="lt1"/>
                </a:solidFill>
                <a:latin typeface="Cousine"/>
              </a:rPr>
              <a:t>W</a:t>
            </a:r>
          </a:p>
        </p:txBody>
      </p:sp>
      <p:sp>
        <p:nvSpPr>
          <p:cNvPr id="271" name="Google Shape;271;p36"/>
          <p:cNvSpPr/>
          <p:nvPr/>
        </p:nvSpPr>
        <p:spPr>
          <a:xfrm>
            <a:off x="3156800" y="1097225"/>
            <a:ext cx="4011000" cy="2831700"/>
          </a:xfrm>
          <a:prstGeom prst="rect">
            <a:avLst/>
          </a:prstGeom>
          <a:solidFill>
            <a:srgbClr val="FFFFFF"/>
          </a:solidFill>
          <a:ln>
            <a:noFill/>
          </a:ln>
        </p:spPr>
        <p:txBody>
          <a:bodyPr anchorCtr="0" anchor="ctr" bIns="91425" lIns="91425" spcFirstLastPara="1" rIns="548925" wrap="square" tIns="91425">
            <a:noAutofit/>
          </a:bodyPr>
          <a:lstStyle/>
          <a:p>
            <a:pPr indent="0" lvl="0" marL="457200" rtl="0" algn="l">
              <a:spcBef>
                <a:spcPts val="0"/>
              </a:spcBef>
              <a:spcAft>
                <a:spcPts val="0"/>
              </a:spcAft>
              <a:buNone/>
            </a:pPr>
            <a:r>
              <a:rPr b="1" lang="en">
                <a:solidFill>
                  <a:schemeClr val="dk1"/>
                </a:solidFill>
                <a:latin typeface="Cousine"/>
                <a:ea typeface="Cousine"/>
                <a:cs typeface="Cousine"/>
                <a:sym typeface="Cousine"/>
              </a:rPr>
              <a:t>WEAKNESSES </a:t>
            </a:r>
            <a:endParaRPr b="1">
              <a:solidFill>
                <a:schemeClr val="dk1"/>
              </a:solidFill>
              <a:latin typeface="Cousine"/>
              <a:ea typeface="Cousine"/>
              <a:cs typeface="Cousine"/>
              <a:sym typeface="Cousine"/>
            </a:endParaRPr>
          </a:p>
          <a:p>
            <a:pPr indent="0" lvl="0" marL="0" rtl="0" algn="l">
              <a:spcBef>
                <a:spcPts val="600"/>
              </a:spcBef>
              <a:spcAft>
                <a:spcPts val="0"/>
              </a:spcAft>
              <a:buNone/>
            </a:pPr>
            <a:r>
              <a:t/>
            </a:r>
            <a:endParaRPr b="1">
              <a:solidFill>
                <a:schemeClr val="dk1"/>
              </a:solidFill>
              <a:latin typeface="Cousine"/>
              <a:ea typeface="Cousine"/>
              <a:cs typeface="Cousine"/>
              <a:sym typeface="Cousine"/>
            </a:endParaRPr>
          </a:p>
          <a:p>
            <a:pPr indent="-304800" lvl="0" marL="457200" rtl="0" algn="l">
              <a:spcBef>
                <a:spcPts val="60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Limited CO₂ Capture per Unit</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High Cost of Sorbent Materials</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Scaling Challenges</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Dependence on Wind Availability</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Need for Regular Sorbent Regeneration or Replacement</a:t>
            </a:r>
            <a:endParaRPr sz="1200">
              <a:solidFill>
                <a:schemeClr val="dk1"/>
              </a:solidFill>
              <a:latin typeface="Comfortaa SemiBold"/>
              <a:ea typeface="Comfortaa SemiBold"/>
              <a:cs typeface="Comfortaa SemiBold"/>
              <a:sym typeface="Comfortaa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7"/>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SWOT ANALYSIS</a:t>
            </a:r>
            <a:endParaRPr/>
          </a:p>
        </p:txBody>
      </p:sp>
      <p:sp>
        <p:nvSpPr>
          <p:cNvPr id="277" name="Google Shape;277;p37"/>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8" name="Google Shape;278;p37"/>
          <p:cNvSpPr/>
          <p:nvPr/>
        </p:nvSpPr>
        <p:spPr>
          <a:xfrm flipH="1" rot="10800000">
            <a:off x="6312995" y="-2333525"/>
            <a:ext cx="5490000" cy="4865700"/>
          </a:xfrm>
          <a:prstGeom prst="pie">
            <a:avLst>
              <a:gd fmla="val 10788866" name="adj1"/>
              <a:gd fmla="val 1620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7"/>
          <p:cNvSpPr/>
          <p:nvPr/>
        </p:nvSpPr>
        <p:spPr>
          <a:xfrm>
            <a:off x="7880414" y="820452"/>
            <a:ext cx="327335" cy="419350"/>
          </a:xfrm>
          <a:prstGeom prst="rect">
            <a:avLst/>
          </a:prstGeom>
        </p:spPr>
        <p:txBody>
          <a:bodyPr>
            <a:prstTxWarp prst="textPlain"/>
          </a:bodyPr>
          <a:lstStyle/>
          <a:p>
            <a:pPr lvl="0" algn="ctr"/>
            <a:r>
              <a:rPr b="1" i="0">
                <a:ln>
                  <a:noFill/>
                </a:ln>
                <a:solidFill>
                  <a:schemeClr val="lt1"/>
                </a:solidFill>
                <a:latin typeface="Cousine"/>
              </a:rPr>
              <a:t>O</a:t>
            </a:r>
          </a:p>
        </p:txBody>
      </p:sp>
      <p:sp>
        <p:nvSpPr>
          <p:cNvPr id="280" name="Google Shape;280;p37"/>
          <p:cNvSpPr/>
          <p:nvPr/>
        </p:nvSpPr>
        <p:spPr>
          <a:xfrm>
            <a:off x="1757375" y="1108325"/>
            <a:ext cx="4161600" cy="3474600"/>
          </a:xfrm>
          <a:prstGeom prst="rect">
            <a:avLst/>
          </a:prstGeom>
          <a:solidFill>
            <a:srgbClr val="FFFFFF"/>
          </a:solidFill>
          <a:ln>
            <a:noFill/>
          </a:ln>
        </p:spPr>
        <p:txBody>
          <a:bodyPr anchorCtr="0" anchor="ctr" bIns="91425" lIns="91425" spcFirstLastPara="1" rIns="523025" wrap="square" tIns="91425">
            <a:noAutofit/>
          </a:bodyPr>
          <a:lstStyle/>
          <a:p>
            <a:pPr indent="0" lvl="0" marL="457200" rtl="0" algn="l">
              <a:spcBef>
                <a:spcPts val="0"/>
              </a:spcBef>
              <a:spcAft>
                <a:spcPts val="0"/>
              </a:spcAft>
              <a:buNone/>
            </a:pPr>
            <a:r>
              <a:rPr b="1" lang="en">
                <a:solidFill>
                  <a:schemeClr val="dk1"/>
                </a:solidFill>
                <a:latin typeface="Cousine"/>
                <a:ea typeface="Cousine"/>
                <a:cs typeface="Cousine"/>
                <a:sym typeface="Cousine"/>
              </a:rPr>
              <a:t>OPPORTUNITIES</a:t>
            </a:r>
            <a:endParaRPr b="1">
              <a:solidFill>
                <a:schemeClr val="dk1"/>
              </a:solidFill>
              <a:latin typeface="Cousine"/>
              <a:ea typeface="Cousine"/>
              <a:cs typeface="Cousine"/>
              <a:sym typeface="Cousine"/>
            </a:endParaRPr>
          </a:p>
          <a:p>
            <a:pPr indent="0" lvl="0" marL="0" rtl="0" algn="l">
              <a:spcBef>
                <a:spcPts val="600"/>
              </a:spcBef>
              <a:spcAft>
                <a:spcPts val="0"/>
              </a:spcAft>
              <a:buNone/>
            </a:pPr>
            <a:r>
              <a:t/>
            </a:r>
            <a:endParaRPr b="1">
              <a:solidFill>
                <a:schemeClr val="dk1"/>
              </a:solidFill>
              <a:latin typeface="Cousine"/>
              <a:ea typeface="Cousine"/>
              <a:cs typeface="Cousine"/>
              <a:sym typeface="Cousine"/>
            </a:endParaRPr>
          </a:p>
          <a:p>
            <a:pPr indent="-304800" lvl="0" marL="457200" marR="0" rtl="0" algn="l">
              <a:spcBef>
                <a:spcPts val="60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Deployment in Diverse Locations</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Proximity to High CO₂ Emitters</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Growing Demand for Climate Tech</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Government and NGO Support</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Integration with Smart Grids or Hybrid Systems</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Scalability for Community Projects</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Industry Collaborations</a:t>
            </a:r>
            <a:endParaRPr sz="1200">
              <a:solidFill>
                <a:schemeClr val="dk1"/>
              </a:solidFill>
              <a:latin typeface="Comfortaa SemiBold"/>
              <a:ea typeface="Comfortaa SemiBold"/>
              <a:cs typeface="Comfortaa SemiBold"/>
              <a:sym typeface="Comfortaa SemiBold"/>
            </a:endParaRPr>
          </a:p>
          <a:p>
            <a:pPr indent="-304800" lvl="0" marL="45720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Positive Public and Media Reception as it provides dual solutions</a:t>
            </a:r>
            <a:endParaRPr sz="1200">
              <a:solidFill>
                <a:schemeClr val="dk1"/>
              </a:solidFill>
              <a:latin typeface="Comfortaa SemiBold"/>
              <a:ea typeface="Comfortaa SemiBold"/>
              <a:cs typeface="Comfortaa SemiBold"/>
              <a:sym typeface="Comfortaa Semi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8"/>
          <p:cNvSpPr txBox="1"/>
          <p:nvPr>
            <p:ph type="title"/>
          </p:nvPr>
        </p:nvSpPr>
        <p:spPr>
          <a:xfrm>
            <a:off x="3152700" y="501775"/>
            <a:ext cx="5454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SWOT ANALYSIS</a:t>
            </a:r>
            <a:endParaRPr/>
          </a:p>
          <a:p>
            <a:pPr indent="0" lvl="0" marL="0" rtl="0" algn="l">
              <a:spcBef>
                <a:spcPts val="0"/>
              </a:spcBef>
              <a:spcAft>
                <a:spcPts val="0"/>
              </a:spcAft>
              <a:buNone/>
            </a:pPr>
            <a:r>
              <a:t/>
            </a:r>
            <a:endParaRPr/>
          </a:p>
        </p:txBody>
      </p:sp>
      <p:sp>
        <p:nvSpPr>
          <p:cNvPr id="286" name="Google Shape;286;p38"/>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87" name="Google Shape;287;p38"/>
          <p:cNvSpPr/>
          <p:nvPr/>
        </p:nvSpPr>
        <p:spPr>
          <a:xfrm rot="10800000">
            <a:off x="-2648105" y="-2307675"/>
            <a:ext cx="5490000" cy="4865700"/>
          </a:xfrm>
          <a:prstGeom prst="pie">
            <a:avLst>
              <a:gd fmla="val 10788866" name="adj1"/>
              <a:gd fmla="val 16200000" name="adj2"/>
            </a:avLst>
          </a:pr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8"/>
          <p:cNvSpPr/>
          <p:nvPr/>
        </p:nvSpPr>
        <p:spPr>
          <a:xfrm>
            <a:off x="965736" y="915172"/>
            <a:ext cx="334128" cy="406998"/>
          </a:xfrm>
          <a:prstGeom prst="rect">
            <a:avLst/>
          </a:prstGeom>
        </p:spPr>
        <p:txBody>
          <a:bodyPr>
            <a:prstTxWarp prst="textPlain"/>
          </a:bodyPr>
          <a:lstStyle/>
          <a:p>
            <a:pPr lvl="0" algn="ctr"/>
            <a:r>
              <a:rPr b="1" i="0">
                <a:ln>
                  <a:noFill/>
                </a:ln>
                <a:solidFill>
                  <a:schemeClr val="lt1"/>
                </a:solidFill>
                <a:latin typeface="Cousine"/>
              </a:rPr>
              <a:t>T</a:t>
            </a:r>
          </a:p>
        </p:txBody>
      </p:sp>
      <p:sp>
        <p:nvSpPr>
          <p:cNvPr id="289" name="Google Shape;289;p38"/>
          <p:cNvSpPr/>
          <p:nvPr/>
        </p:nvSpPr>
        <p:spPr>
          <a:xfrm>
            <a:off x="2841900" y="1251450"/>
            <a:ext cx="4161600" cy="3474600"/>
          </a:xfrm>
          <a:prstGeom prst="rect">
            <a:avLst/>
          </a:prstGeom>
          <a:solidFill>
            <a:srgbClr val="FFFFFF"/>
          </a:solidFill>
          <a:ln>
            <a:noFill/>
          </a:ln>
        </p:spPr>
        <p:txBody>
          <a:bodyPr anchorCtr="0" anchor="ctr" bIns="91425" lIns="91425" spcFirstLastPara="1" rIns="523025" wrap="square" tIns="91425">
            <a:noAutofit/>
          </a:bodyPr>
          <a:lstStyle/>
          <a:p>
            <a:pPr indent="0" lvl="0" marL="457200" rtl="0" algn="l">
              <a:spcBef>
                <a:spcPts val="0"/>
              </a:spcBef>
              <a:spcAft>
                <a:spcPts val="0"/>
              </a:spcAft>
              <a:buNone/>
            </a:pPr>
            <a:r>
              <a:rPr b="1" lang="en">
                <a:solidFill>
                  <a:schemeClr val="dk1"/>
                </a:solidFill>
                <a:latin typeface="Cousine"/>
                <a:ea typeface="Cousine"/>
                <a:cs typeface="Cousine"/>
                <a:sym typeface="Cousine"/>
              </a:rPr>
              <a:t>THREATS</a:t>
            </a:r>
            <a:endParaRPr b="1">
              <a:solidFill>
                <a:schemeClr val="dk1"/>
              </a:solidFill>
              <a:latin typeface="Cousine"/>
              <a:ea typeface="Cousine"/>
              <a:cs typeface="Cousine"/>
              <a:sym typeface="Cousine"/>
            </a:endParaRPr>
          </a:p>
          <a:p>
            <a:pPr indent="0" lvl="0" marL="0" rtl="0" algn="l">
              <a:spcBef>
                <a:spcPts val="600"/>
              </a:spcBef>
              <a:spcAft>
                <a:spcPts val="0"/>
              </a:spcAft>
              <a:buNone/>
            </a:pPr>
            <a:r>
              <a:t/>
            </a:r>
            <a:endParaRPr b="1">
              <a:solidFill>
                <a:schemeClr val="dk1"/>
              </a:solidFill>
              <a:latin typeface="Cousine"/>
              <a:ea typeface="Cousine"/>
              <a:cs typeface="Cousine"/>
              <a:sym typeface="Cousine"/>
            </a:endParaRPr>
          </a:p>
          <a:p>
            <a:pPr indent="-304800" lvl="0" marL="457200" marR="0" rtl="0" algn="l">
              <a:spcBef>
                <a:spcPts val="60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Low or Inconsistent Wind Speeds</a:t>
            </a:r>
            <a:endParaRPr sz="1200">
              <a:solidFill>
                <a:schemeClr val="dk1"/>
              </a:solidFill>
              <a:latin typeface="Comfortaa SemiBold"/>
              <a:ea typeface="Comfortaa SemiBold"/>
              <a:cs typeface="Comfortaa SemiBold"/>
              <a:sym typeface="Comfortaa SemiBold"/>
            </a:endParaRPr>
          </a:p>
          <a:p>
            <a:pPr indent="-304800" lvl="0" marL="457200" marR="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High Initial Prototyping and Material Costs</a:t>
            </a:r>
            <a:endParaRPr sz="1200">
              <a:solidFill>
                <a:schemeClr val="dk1"/>
              </a:solidFill>
              <a:latin typeface="Comfortaa SemiBold"/>
              <a:ea typeface="Comfortaa SemiBold"/>
              <a:cs typeface="Comfortaa SemiBold"/>
              <a:sym typeface="Comfortaa SemiBold"/>
            </a:endParaRPr>
          </a:p>
          <a:p>
            <a:pPr indent="-304800" lvl="0" marL="457200" marR="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Degradation of Sorbent Materials</a:t>
            </a:r>
            <a:endParaRPr sz="1200">
              <a:solidFill>
                <a:schemeClr val="dk1"/>
              </a:solidFill>
              <a:latin typeface="Comfortaa SemiBold"/>
              <a:ea typeface="Comfortaa SemiBold"/>
              <a:cs typeface="Comfortaa SemiBold"/>
              <a:sym typeface="Comfortaa SemiBold"/>
            </a:endParaRPr>
          </a:p>
          <a:p>
            <a:pPr indent="-304800" lvl="0" marL="457200" marR="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Mechanical Failures or Wear</a:t>
            </a:r>
            <a:endParaRPr sz="1200">
              <a:solidFill>
                <a:schemeClr val="dk1"/>
              </a:solidFill>
              <a:latin typeface="Comfortaa SemiBold"/>
              <a:ea typeface="Comfortaa SemiBold"/>
              <a:cs typeface="Comfortaa SemiBold"/>
              <a:sym typeface="Comfortaa SemiBold"/>
            </a:endParaRPr>
          </a:p>
          <a:p>
            <a:pPr indent="-304800" lvl="0" marL="457200" marR="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Limited Real-World Testing Opportunities</a:t>
            </a:r>
            <a:endParaRPr sz="1200">
              <a:solidFill>
                <a:schemeClr val="dk1"/>
              </a:solidFill>
              <a:latin typeface="Comfortaa SemiBold"/>
              <a:ea typeface="Comfortaa SemiBold"/>
              <a:cs typeface="Comfortaa SemiBold"/>
              <a:sym typeface="Comfortaa SemiBold"/>
            </a:endParaRPr>
          </a:p>
          <a:p>
            <a:pPr indent="-304800" lvl="0" marL="457200" marR="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Competing Technologies</a:t>
            </a:r>
            <a:endParaRPr sz="1200">
              <a:solidFill>
                <a:schemeClr val="dk1"/>
              </a:solidFill>
              <a:latin typeface="Comfortaa SemiBold"/>
              <a:ea typeface="Comfortaa SemiBold"/>
              <a:cs typeface="Comfortaa SemiBold"/>
              <a:sym typeface="Comfortaa SemiBold"/>
            </a:endParaRPr>
          </a:p>
          <a:p>
            <a:pPr indent="-304800" lvl="0" marL="457200" marR="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Environmental Exposure Risks</a:t>
            </a:r>
            <a:endParaRPr sz="1200">
              <a:solidFill>
                <a:schemeClr val="dk1"/>
              </a:solidFill>
              <a:latin typeface="Comfortaa SemiBold"/>
              <a:ea typeface="Comfortaa SemiBold"/>
              <a:cs typeface="Comfortaa SemiBold"/>
              <a:sym typeface="Comfortaa SemiBold"/>
            </a:endParaRPr>
          </a:p>
          <a:p>
            <a:pPr indent="-304800" lvl="0" marL="457200" marR="0" rtl="0" algn="l">
              <a:spcBef>
                <a:spcPts val="0"/>
              </a:spcBef>
              <a:spcAft>
                <a:spcPts val="0"/>
              </a:spcAft>
              <a:buClr>
                <a:schemeClr val="dk1"/>
              </a:buClr>
              <a:buSzPts val="1200"/>
              <a:buFont typeface="Comfortaa SemiBold"/>
              <a:buChar char="●"/>
            </a:pPr>
            <a:r>
              <a:rPr lang="en" sz="1200">
                <a:solidFill>
                  <a:schemeClr val="dk1"/>
                </a:solidFill>
                <a:latin typeface="Comfortaa SemiBold"/>
                <a:ea typeface="Comfortaa SemiBold"/>
                <a:cs typeface="Comfortaa SemiBold"/>
                <a:sym typeface="Comfortaa SemiBold"/>
              </a:rPr>
              <a:t>Public or Stakeholder Skepticism</a:t>
            </a:r>
            <a:endParaRPr sz="1200">
              <a:solidFill>
                <a:schemeClr val="dk1"/>
              </a:solidFill>
              <a:latin typeface="Comfortaa SemiBold"/>
              <a:ea typeface="Comfortaa SemiBold"/>
              <a:cs typeface="Comfortaa SemiBold"/>
              <a:sym typeface="Comfortaa SemiBo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9"/>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5" name="Google Shape;295;p39"/>
          <p:cNvSpPr txBox="1"/>
          <p:nvPr/>
        </p:nvSpPr>
        <p:spPr>
          <a:xfrm>
            <a:off x="1730875" y="445975"/>
            <a:ext cx="5611800" cy="633600"/>
          </a:xfrm>
          <a:prstGeom prst="rect">
            <a:avLst/>
          </a:prstGeom>
          <a:gradFill>
            <a:gsLst>
              <a:gs pos="0">
                <a:srgbClr val="D4E5F5"/>
              </a:gs>
              <a:gs pos="100000">
                <a:srgbClr val="71A5D6"/>
              </a:gs>
            </a:gsLst>
            <a:path path="circle">
              <a:fillToRect b="50%" l="50%" r="50%" t="50%"/>
            </a:path>
            <a:tileRect/>
          </a:gra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Cousine"/>
                <a:ea typeface="Cousine"/>
                <a:cs typeface="Cousine"/>
                <a:sym typeface="Cousine"/>
              </a:rPr>
              <a:t>MARKET </a:t>
            </a:r>
            <a:r>
              <a:rPr b="1" lang="en" sz="2400">
                <a:solidFill>
                  <a:schemeClr val="dk1"/>
                </a:solidFill>
                <a:latin typeface="Cousine"/>
                <a:ea typeface="Cousine"/>
                <a:cs typeface="Cousine"/>
                <a:sym typeface="Cousine"/>
              </a:rPr>
              <a:t>POTENTIAL</a:t>
            </a:r>
            <a:endParaRPr b="1" sz="2400">
              <a:solidFill>
                <a:schemeClr val="dk1"/>
              </a:solidFill>
              <a:latin typeface="Cousine"/>
              <a:ea typeface="Cousine"/>
              <a:cs typeface="Cousine"/>
              <a:sym typeface="Cousine"/>
            </a:endParaRPr>
          </a:p>
        </p:txBody>
      </p:sp>
      <p:sp>
        <p:nvSpPr>
          <p:cNvPr id="296" name="Google Shape;296;p39"/>
          <p:cNvSpPr txBox="1"/>
          <p:nvPr/>
        </p:nvSpPr>
        <p:spPr>
          <a:xfrm>
            <a:off x="794425" y="1398800"/>
            <a:ext cx="3305100" cy="5094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Cousine"/>
                <a:ea typeface="Cousine"/>
                <a:cs typeface="Cousine"/>
                <a:sym typeface="Cousine"/>
              </a:rPr>
              <a:t>Target Users: </a:t>
            </a:r>
            <a:endParaRPr sz="2400">
              <a:solidFill>
                <a:schemeClr val="dk1"/>
              </a:solidFill>
              <a:latin typeface="Cousine"/>
              <a:ea typeface="Cousine"/>
              <a:cs typeface="Cousine"/>
              <a:sym typeface="Cousine"/>
            </a:endParaRPr>
          </a:p>
        </p:txBody>
      </p:sp>
      <p:sp>
        <p:nvSpPr>
          <p:cNvPr id="297" name="Google Shape;297;p39"/>
          <p:cNvSpPr txBox="1"/>
          <p:nvPr/>
        </p:nvSpPr>
        <p:spPr>
          <a:xfrm>
            <a:off x="794425" y="2266975"/>
            <a:ext cx="3305100" cy="5094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Cousine"/>
                <a:ea typeface="Cousine"/>
                <a:cs typeface="Cousine"/>
                <a:sym typeface="Cousine"/>
              </a:rPr>
              <a:t>Growing Demand</a:t>
            </a:r>
            <a:r>
              <a:rPr lang="en" sz="2400">
                <a:solidFill>
                  <a:schemeClr val="dk1"/>
                </a:solidFill>
                <a:latin typeface="Cousine"/>
                <a:ea typeface="Cousine"/>
                <a:cs typeface="Cousine"/>
                <a:sym typeface="Cousine"/>
              </a:rPr>
              <a:t> </a:t>
            </a:r>
            <a:endParaRPr sz="2400">
              <a:solidFill>
                <a:schemeClr val="dk1"/>
              </a:solidFill>
              <a:latin typeface="Cousine"/>
              <a:ea typeface="Cousine"/>
              <a:cs typeface="Cousine"/>
              <a:sym typeface="Cousine"/>
            </a:endParaRPr>
          </a:p>
        </p:txBody>
      </p:sp>
      <p:sp>
        <p:nvSpPr>
          <p:cNvPr id="298" name="Google Shape;298;p39"/>
          <p:cNvSpPr txBox="1"/>
          <p:nvPr/>
        </p:nvSpPr>
        <p:spPr>
          <a:xfrm>
            <a:off x="794425" y="3135150"/>
            <a:ext cx="3305100" cy="5094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Cousine"/>
                <a:ea typeface="Cousine"/>
                <a:cs typeface="Cousine"/>
                <a:sym typeface="Cousine"/>
              </a:rPr>
              <a:t>Global Push</a:t>
            </a:r>
            <a:r>
              <a:rPr lang="en" sz="2400">
                <a:solidFill>
                  <a:schemeClr val="dk1"/>
                </a:solidFill>
                <a:latin typeface="Cousine"/>
                <a:ea typeface="Cousine"/>
                <a:cs typeface="Cousine"/>
                <a:sym typeface="Cousine"/>
              </a:rPr>
              <a:t>: </a:t>
            </a:r>
            <a:endParaRPr sz="2400">
              <a:solidFill>
                <a:schemeClr val="dk1"/>
              </a:solidFill>
              <a:latin typeface="Cousine"/>
              <a:ea typeface="Cousine"/>
              <a:cs typeface="Cousine"/>
              <a:sym typeface="Cousine"/>
            </a:endParaRPr>
          </a:p>
        </p:txBody>
      </p:sp>
      <p:sp>
        <p:nvSpPr>
          <p:cNvPr id="299" name="Google Shape;299;p39"/>
          <p:cNvSpPr txBox="1"/>
          <p:nvPr/>
        </p:nvSpPr>
        <p:spPr>
          <a:xfrm>
            <a:off x="794425" y="4153550"/>
            <a:ext cx="3305100" cy="5094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Cousine"/>
                <a:ea typeface="Cousine"/>
                <a:cs typeface="Cousine"/>
                <a:sym typeface="Cousine"/>
              </a:rPr>
              <a:t>High Scalability</a:t>
            </a:r>
            <a:r>
              <a:rPr lang="en" sz="2400">
                <a:solidFill>
                  <a:schemeClr val="dk1"/>
                </a:solidFill>
                <a:latin typeface="Cousine"/>
                <a:ea typeface="Cousine"/>
                <a:cs typeface="Cousine"/>
                <a:sym typeface="Cousine"/>
              </a:rPr>
              <a:t>: </a:t>
            </a:r>
            <a:endParaRPr sz="2400">
              <a:solidFill>
                <a:schemeClr val="dk1"/>
              </a:solidFill>
              <a:latin typeface="Cousine"/>
              <a:ea typeface="Cousine"/>
              <a:cs typeface="Cousine"/>
              <a:sym typeface="Cousine"/>
            </a:endParaRPr>
          </a:p>
        </p:txBody>
      </p:sp>
      <p:sp>
        <p:nvSpPr>
          <p:cNvPr id="300" name="Google Shape;300;p39"/>
          <p:cNvSpPr txBox="1"/>
          <p:nvPr/>
        </p:nvSpPr>
        <p:spPr>
          <a:xfrm>
            <a:off x="4726725" y="1345700"/>
            <a:ext cx="3966000" cy="615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Cousine"/>
                <a:ea typeface="Cousine"/>
                <a:cs typeface="Cousine"/>
                <a:sym typeface="Cousine"/>
              </a:rPr>
              <a:t>Industries, governments, eco-startups, green buildings.</a:t>
            </a:r>
            <a:endParaRPr>
              <a:solidFill>
                <a:schemeClr val="lt1"/>
              </a:solidFill>
              <a:latin typeface="Cousine"/>
              <a:ea typeface="Cousine"/>
              <a:cs typeface="Cousine"/>
              <a:sym typeface="Cousine"/>
            </a:endParaRPr>
          </a:p>
        </p:txBody>
      </p:sp>
      <p:sp>
        <p:nvSpPr>
          <p:cNvPr id="301" name="Google Shape;301;p39"/>
          <p:cNvSpPr txBox="1"/>
          <p:nvPr/>
        </p:nvSpPr>
        <p:spPr>
          <a:xfrm>
            <a:off x="4726725" y="2210013"/>
            <a:ext cx="3966000" cy="615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Cousine"/>
                <a:ea typeface="Cousine"/>
                <a:cs typeface="Cousine"/>
                <a:sym typeface="Cousine"/>
              </a:rPr>
              <a:t>Carbon capture &amp; clean energy are key to climate goals.</a:t>
            </a:r>
            <a:endParaRPr>
              <a:solidFill>
                <a:schemeClr val="lt1"/>
              </a:solidFill>
              <a:latin typeface="Cousine"/>
              <a:ea typeface="Cousine"/>
              <a:cs typeface="Cousine"/>
              <a:sym typeface="Cousine"/>
            </a:endParaRPr>
          </a:p>
        </p:txBody>
      </p:sp>
      <p:sp>
        <p:nvSpPr>
          <p:cNvPr id="302" name="Google Shape;302;p39"/>
          <p:cNvSpPr txBox="1"/>
          <p:nvPr/>
        </p:nvSpPr>
        <p:spPr>
          <a:xfrm>
            <a:off x="4726725" y="2974188"/>
            <a:ext cx="3966000" cy="8313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Cousine"/>
                <a:ea typeface="Cousine"/>
                <a:cs typeface="Cousine"/>
                <a:sym typeface="Cousine"/>
              </a:rPr>
              <a:t>India’s Net Zero by 2070 &amp; global carbon credit markets support this tech.</a:t>
            </a:r>
            <a:endParaRPr>
              <a:solidFill>
                <a:schemeClr val="lt1"/>
              </a:solidFill>
              <a:latin typeface="Cousine"/>
              <a:ea typeface="Cousine"/>
              <a:cs typeface="Cousine"/>
              <a:sym typeface="Cousine"/>
            </a:endParaRPr>
          </a:p>
        </p:txBody>
      </p:sp>
      <p:sp>
        <p:nvSpPr>
          <p:cNvPr id="303" name="Google Shape;303;p39"/>
          <p:cNvSpPr txBox="1"/>
          <p:nvPr/>
        </p:nvSpPr>
        <p:spPr>
          <a:xfrm>
            <a:off x="4762125" y="3915650"/>
            <a:ext cx="3895200" cy="985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Cousine"/>
                <a:ea typeface="Cousine"/>
                <a:cs typeface="Cousine"/>
                <a:sym typeface="Cousine"/>
              </a:rPr>
              <a:t>Modular structure allows adding multiple units to scale output. Can be adapted for rooftops, fields, industrial zones </a:t>
            </a:r>
            <a:endParaRPr sz="1300">
              <a:solidFill>
                <a:schemeClr val="lt1"/>
              </a:solidFill>
              <a:latin typeface="Cousine"/>
              <a:ea typeface="Cousine"/>
              <a:cs typeface="Cousine"/>
              <a:sym typeface="Cousine"/>
            </a:endParaRPr>
          </a:p>
        </p:txBody>
      </p:sp>
      <p:cxnSp>
        <p:nvCxnSpPr>
          <p:cNvPr id="304" name="Google Shape;304;p39"/>
          <p:cNvCxnSpPr>
            <a:stCxn id="296" idx="3"/>
            <a:endCxn id="300" idx="1"/>
          </p:cNvCxnSpPr>
          <p:nvPr/>
        </p:nvCxnSpPr>
        <p:spPr>
          <a:xfrm>
            <a:off x="4099525" y="1653500"/>
            <a:ext cx="627300" cy="0"/>
          </a:xfrm>
          <a:prstGeom prst="straightConnector1">
            <a:avLst/>
          </a:prstGeom>
          <a:noFill/>
          <a:ln cap="flat" cmpd="sng" w="9525">
            <a:solidFill>
              <a:schemeClr val="dk2"/>
            </a:solidFill>
            <a:prstDash val="solid"/>
            <a:round/>
            <a:headEnd len="med" w="med" type="none"/>
            <a:tailEnd len="med" w="med" type="triangle"/>
          </a:ln>
        </p:spPr>
      </p:cxnSp>
      <p:cxnSp>
        <p:nvCxnSpPr>
          <p:cNvPr id="305" name="Google Shape;305;p39"/>
          <p:cNvCxnSpPr>
            <a:stCxn id="297" idx="3"/>
            <a:endCxn id="301" idx="1"/>
          </p:cNvCxnSpPr>
          <p:nvPr/>
        </p:nvCxnSpPr>
        <p:spPr>
          <a:xfrm flipH="1" rot="10800000">
            <a:off x="4099525" y="2517775"/>
            <a:ext cx="627300" cy="3900"/>
          </a:xfrm>
          <a:prstGeom prst="straightConnector1">
            <a:avLst/>
          </a:prstGeom>
          <a:noFill/>
          <a:ln cap="flat" cmpd="sng" w="9525">
            <a:solidFill>
              <a:schemeClr val="dk2"/>
            </a:solidFill>
            <a:prstDash val="solid"/>
            <a:round/>
            <a:headEnd len="med" w="med" type="none"/>
            <a:tailEnd len="med" w="med" type="triangle"/>
          </a:ln>
        </p:spPr>
      </p:cxnSp>
      <p:cxnSp>
        <p:nvCxnSpPr>
          <p:cNvPr id="306" name="Google Shape;306;p39"/>
          <p:cNvCxnSpPr>
            <a:stCxn id="298" idx="3"/>
            <a:endCxn id="302" idx="1"/>
          </p:cNvCxnSpPr>
          <p:nvPr/>
        </p:nvCxnSpPr>
        <p:spPr>
          <a:xfrm>
            <a:off x="4099525" y="3389850"/>
            <a:ext cx="627300" cy="0"/>
          </a:xfrm>
          <a:prstGeom prst="straightConnector1">
            <a:avLst/>
          </a:prstGeom>
          <a:noFill/>
          <a:ln cap="flat" cmpd="sng" w="9525">
            <a:solidFill>
              <a:schemeClr val="dk2"/>
            </a:solidFill>
            <a:prstDash val="solid"/>
            <a:round/>
            <a:headEnd len="med" w="med" type="none"/>
            <a:tailEnd len="med" w="med" type="triangle"/>
          </a:ln>
        </p:spPr>
      </p:cxnSp>
      <p:cxnSp>
        <p:nvCxnSpPr>
          <p:cNvPr id="307" name="Google Shape;307;p39"/>
          <p:cNvCxnSpPr>
            <a:stCxn id="299" idx="3"/>
            <a:endCxn id="303" idx="1"/>
          </p:cNvCxnSpPr>
          <p:nvPr/>
        </p:nvCxnSpPr>
        <p:spPr>
          <a:xfrm>
            <a:off x="4099525" y="4408250"/>
            <a:ext cx="6627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2" title="Screenshot (60).png"/>
          <p:cNvPicPr preferRelativeResize="0"/>
          <p:nvPr/>
        </p:nvPicPr>
        <p:blipFill rotWithShape="1">
          <a:blip r:embed="rId3">
            <a:alphaModFix/>
          </a:blip>
          <a:srcRect b="25256" l="25029" r="20675" t="20522"/>
          <a:stretch/>
        </p:blipFill>
        <p:spPr>
          <a:xfrm>
            <a:off x="5498375" y="1714475"/>
            <a:ext cx="3329700" cy="1870200"/>
          </a:xfrm>
          <a:prstGeom prst="flowChartAlternateProcess">
            <a:avLst/>
          </a:prstGeom>
          <a:noFill/>
          <a:ln>
            <a:noFill/>
          </a:ln>
        </p:spPr>
      </p:pic>
      <p:sp>
        <p:nvSpPr>
          <p:cNvPr id="114" name="Google Shape;114;p22"/>
          <p:cNvSpPr txBox="1"/>
          <p:nvPr/>
        </p:nvSpPr>
        <p:spPr>
          <a:xfrm>
            <a:off x="1330225" y="532075"/>
            <a:ext cx="2837700" cy="761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dk1"/>
                </a:solidFill>
                <a:latin typeface="Impact"/>
                <a:ea typeface="Impact"/>
                <a:cs typeface="Impact"/>
                <a:sym typeface="Impact"/>
              </a:rPr>
              <a:t>THE IDEA!</a:t>
            </a:r>
            <a:endParaRPr sz="4800">
              <a:solidFill>
                <a:schemeClr val="dk1"/>
              </a:solidFill>
              <a:latin typeface="Impact"/>
              <a:ea typeface="Impact"/>
              <a:cs typeface="Impact"/>
              <a:sym typeface="Impact"/>
            </a:endParaRPr>
          </a:p>
        </p:txBody>
      </p:sp>
      <p:sp>
        <p:nvSpPr>
          <p:cNvPr id="115" name="Google Shape;115;p22"/>
          <p:cNvSpPr txBox="1"/>
          <p:nvPr/>
        </p:nvSpPr>
        <p:spPr>
          <a:xfrm>
            <a:off x="280800" y="1592300"/>
            <a:ext cx="5114100" cy="18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lt1"/>
              </a:solidFill>
              <a:latin typeface="Cousine"/>
              <a:ea typeface="Cousine"/>
              <a:cs typeface="Cousine"/>
              <a:sym typeface="Cousine"/>
            </a:endParaRPr>
          </a:p>
          <a:p>
            <a:pPr indent="0" lvl="0" marL="0" rtl="0" algn="l">
              <a:spcBef>
                <a:spcPts val="0"/>
              </a:spcBef>
              <a:spcAft>
                <a:spcPts val="0"/>
              </a:spcAft>
              <a:buNone/>
            </a:pPr>
            <a:r>
              <a:rPr lang="en" sz="1300">
                <a:solidFill>
                  <a:schemeClr val="lt1"/>
                </a:solidFill>
                <a:latin typeface="Cousine"/>
                <a:ea typeface="Cousine"/>
                <a:cs typeface="Cousine"/>
                <a:sym typeface="Cousine"/>
              </a:rPr>
              <a:t>As global warming slowly turns to global boiling, there is a need to:</a:t>
            </a:r>
            <a:endParaRPr sz="1300">
              <a:solidFill>
                <a:schemeClr val="lt1"/>
              </a:solidFill>
              <a:latin typeface="Cousine"/>
              <a:ea typeface="Cousine"/>
              <a:cs typeface="Cousine"/>
              <a:sym typeface="Cousine"/>
            </a:endParaRPr>
          </a:p>
          <a:p>
            <a:pPr indent="0" lvl="0" marL="0" rtl="0" algn="l">
              <a:spcBef>
                <a:spcPts val="0"/>
              </a:spcBef>
              <a:spcAft>
                <a:spcPts val="0"/>
              </a:spcAft>
              <a:buNone/>
            </a:pPr>
            <a:r>
              <a:t/>
            </a:r>
            <a:endParaRPr sz="1300">
              <a:solidFill>
                <a:schemeClr val="lt1"/>
              </a:solidFill>
              <a:latin typeface="Cousine"/>
              <a:ea typeface="Cousine"/>
              <a:cs typeface="Cousine"/>
              <a:sym typeface="Cousine"/>
            </a:endParaRPr>
          </a:p>
          <a:p>
            <a:pPr indent="-311150" lvl="0" marL="457200" rtl="0" algn="l">
              <a:spcBef>
                <a:spcPts val="0"/>
              </a:spcBef>
              <a:spcAft>
                <a:spcPts val="0"/>
              </a:spcAft>
              <a:buClr>
                <a:schemeClr val="lt1"/>
              </a:buClr>
              <a:buSzPts val="1300"/>
              <a:buFont typeface="Cousine"/>
              <a:buChar char="●"/>
            </a:pPr>
            <a:r>
              <a:rPr lang="en" sz="1300">
                <a:solidFill>
                  <a:schemeClr val="lt1"/>
                </a:solidFill>
                <a:latin typeface="Cousine"/>
                <a:ea typeface="Cousine"/>
                <a:cs typeface="Cousine"/>
                <a:sym typeface="Cousine"/>
              </a:rPr>
              <a:t>Reduce carbon dioxide emissions, by using </a:t>
            </a:r>
            <a:r>
              <a:rPr lang="en" sz="1300">
                <a:solidFill>
                  <a:schemeClr val="lt1"/>
                </a:solidFill>
                <a:latin typeface="Cousine"/>
                <a:ea typeface="Cousine"/>
                <a:cs typeface="Cousine"/>
                <a:sym typeface="Cousine"/>
              </a:rPr>
              <a:t>sustainable</a:t>
            </a:r>
            <a:r>
              <a:rPr lang="en" sz="1300">
                <a:solidFill>
                  <a:schemeClr val="lt1"/>
                </a:solidFill>
                <a:latin typeface="Cousine"/>
                <a:ea typeface="Cousine"/>
                <a:cs typeface="Cousine"/>
                <a:sym typeface="Cousine"/>
              </a:rPr>
              <a:t> renewable forms of energy. </a:t>
            </a:r>
            <a:endParaRPr sz="1300">
              <a:solidFill>
                <a:schemeClr val="lt1"/>
              </a:solidFill>
              <a:latin typeface="Cousine"/>
              <a:ea typeface="Cousine"/>
              <a:cs typeface="Cousine"/>
              <a:sym typeface="Cousine"/>
            </a:endParaRPr>
          </a:p>
          <a:p>
            <a:pPr indent="0" lvl="0" marL="457200" rtl="0" algn="l">
              <a:spcBef>
                <a:spcPts val="0"/>
              </a:spcBef>
              <a:spcAft>
                <a:spcPts val="0"/>
              </a:spcAft>
              <a:buNone/>
            </a:pPr>
            <a:r>
              <a:t/>
            </a:r>
            <a:endParaRPr sz="1300">
              <a:solidFill>
                <a:schemeClr val="lt1"/>
              </a:solidFill>
              <a:latin typeface="Cousine"/>
              <a:ea typeface="Cousine"/>
              <a:cs typeface="Cousine"/>
              <a:sym typeface="Cousine"/>
            </a:endParaRPr>
          </a:p>
          <a:p>
            <a:pPr indent="-311150" lvl="0" marL="457200" rtl="0" algn="l">
              <a:spcBef>
                <a:spcPts val="0"/>
              </a:spcBef>
              <a:spcAft>
                <a:spcPts val="0"/>
              </a:spcAft>
              <a:buClr>
                <a:schemeClr val="lt1"/>
              </a:buClr>
              <a:buSzPts val="1300"/>
              <a:buFont typeface="Cousine"/>
              <a:buChar char="●"/>
            </a:pPr>
            <a:r>
              <a:rPr b="1" lang="en" sz="1300" u="sng">
                <a:solidFill>
                  <a:schemeClr val="lt1"/>
                </a:solidFill>
                <a:latin typeface="Cousine"/>
                <a:ea typeface="Cousine"/>
                <a:cs typeface="Cousine"/>
                <a:sym typeface="Cousine"/>
              </a:rPr>
              <a:t>Capture the CO</a:t>
            </a:r>
            <a:r>
              <a:rPr b="1" baseline="-25000" lang="en" sz="1300">
                <a:solidFill>
                  <a:schemeClr val="lt1"/>
                </a:solidFill>
                <a:latin typeface="Cousine"/>
                <a:ea typeface="Cousine"/>
                <a:cs typeface="Cousine"/>
                <a:sym typeface="Cousine"/>
              </a:rPr>
              <a:t>2</a:t>
            </a:r>
            <a:r>
              <a:rPr baseline="-25000" lang="en" sz="1300">
                <a:solidFill>
                  <a:schemeClr val="lt1"/>
                </a:solidFill>
                <a:latin typeface="Cousine"/>
                <a:ea typeface="Cousine"/>
                <a:cs typeface="Cousine"/>
                <a:sym typeface="Cousine"/>
              </a:rPr>
              <a:t> </a:t>
            </a:r>
            <a:r>
              <a:rPr lang="en" sz="1300">
                <a:solidFill>
                  <a:schemeClr val="lt1"/>
                </a:solidFill>
                <a:latin typeface="Cousine"/>
                <a:ea typeface="Cousine"/>
                <a:cs typeface="Cousine"/>
                <a:sym typeface="Cousine"/>
              </a:rPr>
              <a:t>already present in the atmosphere. </a:t>
            </a:r>
            <a:endParaRPr sz="1300">
              <a:solidFill>
                <a:schemeClr val="lt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i="1">
              <a:solidFill>
                <a:schemeClr val="lt1"/>
              </a:solidFill>
              <a:latin typeface="Cousine"/>
              <a:ea typeface="Cousine"/>
              <a:cs typeface="Cousine"/>
              <a:sym typeface="Cousine"/>
            </a:endParaRPr>
          </a:p>
        </p:txBody>
      </p:sp>
      <p:sp>
        <p:nvSpPr>
          <p:cNvPr id="116" name="Google Shape;116;p22"/>
          <p:cNvSpPr txBox="1"/>
          <p:nvPr/>
        </p:nvSpPr>
        <p:spPr>
          <a:xfrm>
            <a:off x="945925" y="3672875"/>
            <a:ext cx="4737000" cy="109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Cousine"/>
                <a:ea typeface="Cousine"/>
                <a:cs typeface="Cousine"/>
                <a:sym typeface="Cousine"/>
              </a:rPr>
              <a:t>We asked ourselves an important question: </a:t>
            </a:r>
            <a:endParaRPr>
              <a:solidFill>
                <a:schemeClr val="lt1"/>
              </a:solidFill>
              <a:latin typeface="Cousine"/>
              <a:ea typeface="Cousine"/>
              <a:cs typeface="Cousine"/>
              <a:sym typeface="Cousine"/>
            </a:endParaRPr>
          </a:p>
          <a:p>
            <a:pPr indent="0" lvl="0" marL="0" rtl="0" algn="ctr">
              <a:spcBef>
                <a:spcPts val="0"/>
              </a:spcBef>
              <a:spcAft>
                <a:spcPts val="0"/>
              </a:spcAft>
              <a:buClr>
                <a:schemeClr val="dk1"/>
              </a:buClr>
              <a:buSzPts val="1100"/>
              <a:buFont typeface="Arial"/>
              <a:buNone/>
            </a:pPr>
            <a:r>
              <a:t/>
            </a:r>
            <a:endParaRPr>
              <a:solidFill>
                <a:schemeClr val="dk1"/>
              </a:solidFill>
              <a:latin typeface="Cousine"/>
              <a:ea typeface="Cousine"/>
              <a:cs typeface="Cousine"/>
              <a:sym typeface="Cousine"/>
            </a:endParaRPr>
          </a:p>
          <a:p>
            <a:pPr indent="0" lvl="0" marL="0" rtl="0" algn="ctr">
              <a:spcBef>
                <a:spcPts val="0"/>
              </a:spcBef>
              <a:spcAft>
                <a:spcPts val="0"/>
              </a:spcAft>
              <a:buClr>
                <a:schemeClr val="dk1"/>
              </a:buClr>
              <a:buSzPts val="1100"/>
              <a:buFont typeface="Arial"/>
              <a:buNone/>
            </a:pPr>
            <a:r>
              <a:rPr lang="en">
                <a:solidFill>
                  <a:schemeClr val="dk1"/>
                </a:solidFill>
                <a:highlight>
                  <a:srgbClr val="9FC5E8"/>
                </a:highlight>
                <a:latin typeface="Cousine"/>
                <a:ea typeface="Cousine"/>
                <a:cs typeface="Cousine"/>
                <a:sym typeface="Cousine"/>
              </a:rPr>
              <a:t>What if there was a way to combine renewable energy with DAC? </a:t>
            </a:r>
            <a:endParaRPr>
              <a:solidFill>
                <a:schemeClr val="dk1"/>
              </a:solidFill>
              <a:highlight>
                <a:srgbClr val="9FC5E8"/>
              </a:highlight>
              <a:latin typeface="Cousine"/>
              <a:ea typeface="Cousine"/>
              <a:cs typeface="Cousine"/>
              <a:sym typeface="Cousine"/>
            </a:endParaRPr>
          </a:p>
          <a:p>
            <a:pPr indent="0" lvl="0" marL="0" rtl="0" algn="l">
              <a:spcBef>
                <a:spcPts val="0"/>
              </a:spcBef>
              <a:spcAft>
                <a:spcPts val="0"/>
              </a:spcAft>
              <a:buClr>
                <a:schemeClr val="dk1"/>
              </a:buClr>
              <a:buSzPts val="1100"/>
              <a:buFont typeface="Arial"/>
              <a:buNone/>
            </a:pPr>
            <a:r>
              <a:t/>
            </a:r>
            <a:endParaRPr>
              <a:solidFill>
                <a:schemeClr val="lt1"/>
              </a:solidFill>
              <a:latin typeface="Cousine"/>
              <a:ea typeface="Cousine"/>
              <a:cs typeface="Cousine"/>
              <a:sym typeface="Cousine"/>
            </a:endParaRPr>
          </a:p>
          <a:p>
            <a:pPr indent="0" lvl="0" marL="0" rtl="0" algn="l">
              <a:spcBef>
                <a:spcPts val="0"/>
              </a:spcBef>
              <a:spcAft>
                <a:spcPts val="0"/>
              </a:spcAft>
              <a:buNone/>
            </a:pPr>
            <a:r>
              <a:t/>
            </a:r>
            <a:endParaRPr>
              <a:solidFill>
                <a:schemeClr val="lt1"/>
              </a:solidFill>
              <a:latin typeface="Cousine"/>
              <a:ea typeface="Cousine"/>
              <a:cs typeface="Cousine"/>
              <a:sym typeface="Cousin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0"/>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13" name="Google Shape;313;p40" title="per-capita-co-emissions.png"/>
          <p:cNvPicPr preferRelativeResize="0"/>
          <p:nvPr/>
        </p:nvPicPr>
        <p:blipFill rotWithShape="1">
          <a:blip r:embed="rId3">
            <a:alphaModFix/>
          </a:blip>
          <a:srcRect b="10921" l="0" r="0" t="0"/>
          <a:stretch/>
        </p:blipFill>
        <p:spPr>
          <a:xfrm>
            <a:off x="203350" y="696400"/>
            <a:ext cx="5145723" cy="3648099"/>
          </a:xfrm>
          <a:prstGeom prst="rect">
            <a:avLst/>
          </a:prstGeom>
          <a:noFill/>
          <a:ln>
            <a:noFill/>
          </a:ln>
        </p:spPr>
      </p:pic>
      <p:sp>
        <p:nvSpPr>
          <p:cNvPr id="314" name="Google Shape;314;p40"/>
          <p:cNvSpPr txBox="1"/>
          <p:nvPr/>
        </p:nvSpPr>
        <p:spPr>
          <a:xfrm>
            <a:off x="5529400" y="993475"/>
            <a:ext cx="3309300" cy="18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Cousine"/>
                <a:ea typeface="Cousine"/>
                <a:cs typeface="Cousine"/>
                <a:sym typeface="Cousine"/>
              </a:rPr>
              <a:t>Annual total emissions of carbon dioxide (CO₂), excluding land-use change, measured in tonnes per person.</a:t>
            </a:r>
            <a:endParaRPr sz="1800">
              <a:solidFill>
                <a:schemeClr val="lt1"/>
              </a:solidFill>
              <a:latin typeface="Cousine"/>
              <a:ea typeface="Cousine"/>
              <a:cs typeface="Cousine"/>
              <a:sym typeface="Cousine"/>
            </a:endParaRPr>
          </a:p>
        </p:txBody>
      </p:sp>
      <p:sp>
        <p:nvSpPr>
          <p:cNvPr id="315" name="Google Shape;315;p40"/>
          <p:cNvSpPr txBox="1"/>
          <p:nvPr/>
        </p:nvSpPr>
        <p:spPr>
          <a:xfrm>
            <a:off x="274800" y="4521975"/>
            <a:ext cx="5024700" cy="3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Cousine"/>
                <a:ea typeface="Cousine"/>
                <a:cs typeface="Cousine"/>
                <a:sym typeface="Cousine"/>
              </a:rPr>
              <a:t>Source: Global Carbon Budget (2024), Population based on various sources (2024) – with major processing by Our World in Data </a:t>
            </a:r>
            <a:endParaRPr sz="900">
              <a:solidFill>
                <a:schemeClr val="lt1"/>
              </a:solidFill>
              <a:latin typeface="Cousine"/>
              <a:ea typeface="Cousine"/>
              <a:cs typeface="Cousine"/>
              <a:sym typeface="Cousin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1"/>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21" name="Google Shape;321;p41" title="Greenhouse-gas-emission-scenarios.png"/>
          <p:cNvPicPr preferRelativeResize="0"/>
          <p:nvPr/>
        </p:nvPicPr>
        <p:blipFill>
          <a:blip r:embed="rId3">
            <a:alphaModFix/>
          </a:blip>
          <a:stretch>
            <a:fillRect/>
          </a:stretch>
        </p:blipFill>
        <p:spPr>
          <a:xfrm>
            <a:off x="211800" y="620799"/>
            <a:ext cx="5831875" cy="4020776"/>
          </a:xfrm>
          <a:prstGeom prst="rect">
            <a:avLst/>
          </a:prstGeom>
          <a:noFill/>
          <a:ln>
            <a:noFill/>
          </a:ln>
        </p:spPr>
      </p:pic>
      <p:sp>
        <p:nvSpPr>
          <p:cNvPr id="322" name="Google Shape;322;p41"/>
          <p:cNvSpPr txBox="1"/>
          <p:nvPr/>
        </p:nvSpPr>
        <p:spPr>
          <a:xfrm>
            <a:off x="6377400" y="532775"/>
            <a:ext cx="2334000" cy="40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Cousine"/>
                <a:ea typeface="Cousine"/>
                <a:cs typeface="Cousine"/>
                <a:sym typeface="Cousine"/>
              </a:rPr>
              <a:t>This chart maps out future greenhouse gas emissions scenarios under a range of assumptions: if no climate policies were implemented; if current policies continued; if all countries achieved their current future pledges for emissions reductions.</a:t>
            </a:r>
            <a:endParaRPr sz="1200">
              <a:solidFill>
                <a:schemeClr val="lt1"/>
              </a:solidFill>
              <a:latin typeface="Cousine"/>
              <a:ea typeface="Cousine"/>
              <a:cs typeface="Cousine"/>
              <a:sym typeface="Cousin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2"/>
          <p:cNvSpPr txBox="1"/>
          <p:nvPr>
            <p:ph idx="1" type="body"/>
          </p:nvPr>
        </p:nvSpPr>
        <p:spPr>
          <a:xfrm>
            <a:off x="420775" y="1239801"/>
            <a:ext cx="3994500" cy="28239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b="1" lang="en"/>
              <a:t>Technical: </a:t>
            </a:r>
            <a:endParaRPr b="1"/>
          </a:p>
          <a:p>
            <a:pPr indent="0" lvl="0" marL="0" rtl="0" algn="l">
              <a:spcBef>
                <a:spcPts val="600"/>
              </a:spcBef>
              <a:spcAft>
                <a:spcPts val="0"/>
              </a:spcAft>
              <a:buNone/>
            </a:pPr>
            <a:r>
              <a:t/>
            </a:r>
            <a:endParaRPr/>
          </a:p>
          <a:p>
            <a:pPr indent="-342900" lvl="0" marL="457200" rtl="0" algn="l">
              <a:spcBef>
                <a:spcPts val="600"/>
              </a:spcBef>
              <a:spcAft>
                <a:spcPts val="0"/>
              </a:spcAft>
              <a:buSzPts val="1800"/>
              <a:buChar char="★"/>
            </a:pPr>
            <a:r>
              <a:rPr lang="en"/>
              <a:t>VAWT and DAC technologies are both proven independently</a:t>
            </a:r>
            <a:endParaRPr/>
          </a:p>
          <a:p>
            <a:pPr indent="-342900" lvl="0" marL="457200" rtl="0" algn="l">
              <a:spcBef>
                <a:spcPts val="0"/>
              </a:spcBef>
              <a:spcAft>
                <a:spcPts val="0"/>
              </a:spcAft>
              <a:buSzPts val="1800"/>
              <a:buChar char="★"/>
            </a:pPr>
            <a:r>
              <a:rPr lang="en"/>
              <a:t>Scalable with modular design</a:t>
            </a:r>
            <a:endParaRPr/>
          </a:p>
        </p:txBody>
      </p:sp>
      <p:sp>
        <p:nvSpPr>
          <p:cNvPr id="328" name="Google Shape;328;p42"/>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u="sng"/>
              <a:t>Feasibility</a:t>
            </a:r>
            <a:endParaRPr b="1" u="sng"/>
          </a:p>
        </p:txBody>
      </p:sp>
      <p:sp>
        <p:nvSpPr>
          <p:cNvPr id="329" name="Google Shape;329;p42"/>
          <p:cNvSpPr txBox="1"/>
          <p:nvPr>
            <p:ph idx="2" type="body"/>
          </p:nvPr>
        </p:nvSpPr>
        <p:spPr>
          <a:xfrm>
            <a:off x="4731375" y="1239801"/>
            <a:ext cx="3994500" cy="28239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b="1" lang="en"/>
              <a:t>Operational: </a:t>
            </a:r>
            <a:endParaRPr b="1"/>
          </a:p>
          <a:p>
            <a:pPr indent="0" lvl="0" marL="0" rtl="0" algn="l">
              <a:spcBef>
                <a:spcPts val="600"/>
              </a:spcBef>
              <a:spcAft>
                <a:spcPts val="0"/>
              </a:spcAft>
              <a:buNone/>
            </a:pPr>
            <a:r>
              <a:t/>
            </a:r>
            <a:endParaRPr/>
          </a:p>
          <a:p>
            <a:pPr indent="-342900" lvl="0" marL="457200" rtl="0" algn="l">
              <a:spcBef>
                <a:spcPts val="600"/>
              </a:spcBef>
              <a:spcAft>
                <a:spcPts val="0"/>
              </a:spcAft>
              <a:buSzPts val="1800"/>
              <a:buChar char="★"/>
            </a:pPr>
            <a:r>
              <a:rPr lang="en"/>
              <a:t>Easy to deploy in a variety of locations</a:t>
            </a:r>
            <a:endParaRPr/>
          </a:p>
          <a:p>
            <a:pPr indent="-342900" lvl="0" marL="457200" rtl="0" algn="l">
              <a:spcBef>
                <a:spcPts val="0"/>
              </a:spcBef>
              <a:spcAft>
                <a:spcPts val="0"/>
              </a:spcAft>
              <a:buSzPts val="1800"/>
              <a:buChar char="★"/>
            </a:pPr>
            <a:r>
              <a:rPr lang="en"/>
              <a:t>Low maintenance if designed with durable materials</a:t>
            </a:r>
            <a:endParaRPr/>
          </a:p>
          <a:p>
            <a:pPr indent="-342900" lvl="0" marL="457200" rtl="0" algn="l">
              <a:spcBef>
                <a:spcPts val="0"/>
              </a:spcBef>
              <a:spcAft>
                <a:spcPts val="0"/>
              </a:spcAft>
              <a:buSzPts val="1800"/>
              <a:buChar char="★"/>
            </a:pPr>
            <a:r>
              <a:rPr lang="en"/>
              <a:t>Safe to operate</a:t>
            </a:r>
            <a:endParaRPr/>
          </a:p>
        </p:txBody>
      </p:sp>
      <p:sp>
        <p:nvSpPr>
          <p:cNvPr id="330" name="Google Shape;330;p42"/>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3"/>
          <p:cNvSpPr txBox="1"/>
          <p:nvPr>
            <p:ph idx="1" type="body"/>
          </p:nvPr>
        </p:nvSpPr>
        <p:spPr>
          <a:xfrm>
            <a:off x="404325" y="1115900"/>
            <a:ext cx="3994500" cy="36837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b="1" lang="en"/>
              <a:t>Economical</a:t>
            </a:r>
            <a:r>
              <a:rPr b="1" lang="en"/>
              <a:t>: </a:t>
            </a:r>
            <a:endParaRPr b="1"/>
          </a:p>
          <a:p>
            <a:pPr indent="0" lvl="0" marL="0" rtl="0" algn="l">
              <a:spcBef>
                <a:spcPts val="600"/>
              </a:spcBef>
              <a:spcAft>
                <a:spcPts val="0"/>
              </a:spcAft>
              <a:buNone/>
            </a:pPr>
            <a:r>
              <a:t/>
            </a:r>
            <a:endParaRPr/>
          </a:p>
          <a:p>
            <a:pPr indent="-342900" lvl="0" marL="457200" rtl="0" algn="l">
              <a:spcBef>
                <a:spcPts val="600"/>
              </a:spcBef>
              <a:spcAft>
                <a:spcPts val="0"/>
              </a:spcAft>
              <a:buSzPts val="1800"/>
              <a:buChar char="★"/>
            </a:pPr>
            <a:r>
              <a:rPr lang="en"/>
              <a:t>Low Prototype Cost</a:t>
            </a:r>
            <a:endParaRPr/>
          </a:p>
          <a:p>
            <a:pPr indent="-342900" lvl="0" marL="457200" rtl="0" algn="l">
              <a:spcBef>
                <a:spcPts val="0"/>
              </a:spcBef>
              <a:spcAft>
                <a:spcPts val="0"/>
              </a:spcAft>
              <a:buSzPts val="1800"/>
              <a:buChar char="★"/>
            </a:pPr>
            <a:r>
              <a:rPr lang="en"/>
              <a:t>Minimal Operational Cost</a:t>
            </a:r>
            <a:endParaRPr/>
          </a:p>
          <a:p>
            <a:pPr indent="-342900" lvl="0" marL="457200" rtl="0" algn="l">
              <a:spcBef>
                <a:spcPts val="0"/>
              </a:spcBef>
              <a:spcAft>
                <a:spcPts val="0"/>
              </a:spcAft>
              <a:buSzPts val="1800"/>
              <a:buChar char="★"/>
            </a:pPr>
            <a:r>
              <a:rPr lang="en"/>
              <a:t>Scaling may require higher upfront costs</a:t>
            </a:r>
            <a:endParaRPr/>
          </a:p>
          <a:p>
            <a:pPr indent="-342900" lvl="0" marL="457200" rtl="0" algn="l">
              <a:spcBef>
                <a:spcPts val="0"/>
              </a:spcBef>
              <a:spcAft>
                <a:spcPts val="0"/>
              </a:spcAft>
              <a:buSzPts val="1800"/>
              <a:buChar char="★"/>
            </a:pPr>
            <a:r>
              <a:rPr lang="en"/>
              <a:t>Government incentives could provide additional feasibility as project aligns with national and international climate goals</a:t>
            </a:r>
            <a:endParaRPr/>
          </a:p>
        </p:txBody>
      </p:sp>
      <p:sp>
        <p:nvSpPr>
          <p:cNvPr id="336" name="Google Shape;336;p43"/>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u="sng"/>
              <a:t>Feasibility</a:t>
            </a:r>
            <a:endParaRPr b="1" u="sng"/>
          </a:p>
        </p:txBody>
      </p:sp>
      <p:sp>
        <p:nvSpPr>
          <p:cNvPr id="337" name="Google Shape;337;p43"/>
          <p:cNvSpPr txBox="1"/>
          <p:nvPr>
            <p:ph idx="2" type="body"/>
          </p:nvPr>
        </p:nvSpPr>
        <p:spPr>
          <a:xfrm>
            <a:off x="4731375" y="1115900"/>
            <a:ext cx="3994500" cy="36837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rPr b="1" lang="en"/>
              <a:t>Environmental</a:t>
            </a:r>
            <a:r>
              <a:rPr b="1" lang="en"/>
              <a:t>: </a:t>
            </a:r>
            <a:endParaRPr b="1"/>
          </a:p>
          <a:p>
            <a:pPr indent="0" lvl="0" marL="0" rtl="0" algn="l">
              <a:spcBef>
                <a:spcPts val="600"/>
              </a:spcBef>
              <a:spcAft>
                <a:spcPts val="0"/>
              </a:spcAft>
              <a:buNone/>
            </a:pPr>
            <a:r>
              <a:t/>
            </a:r>
            <a:endParaRPr/>
          </a:p>
          <a:p>
            <a:pPr indent="-342900" lvl="0" marL="457200" rtl="0" algn="l">
              <a:spcBef>
                <a:spcPts val="600"/>
              </a:spcBef>
              <a:spcAft>
                <a:spcPts val="0"/>
              </a:spcAft>
              <a:buSzPts val="1800"/>
              <a:buChar char="★"/>
            </a:pPr>
            <a:r>
              <a:rPr lang="en"/>
              <a:t>This is a Carbon-Negative System</a:t>
            </a:r>
            <a:endParaRPr/>
          </a:p>
          <a:p>
            <a:pPr indent="-342900" lvl="1" marL="914400" rtl="0" algn="l">
              <a:spcBef>
                <a:spcPts val="0"/>
              </a:spcBef>
              <a:spcAft>
                <a:spcPts val="0"/>
              </a:spcAft>
              <a:buSzPts val="1800"/>
              <a:buChar char="○"/>
            </a:pPr>
            <a:r>
              <a:rPr lang="en"/>
              <a:t>Captures CO</a:t>
            </a:r>
            <a:r>
              <a:rPr baseline="-25000" lang="en"/>
              <a:t>2</a:t>
            </a:r>
            <a:endParaRPr baseline="-25000"/>
          </a:p>
          <a:p>
            <a:pPr indent="-342900" lvl="1" marL="914400" rtl="0" algn="l">
              <a:spcBef>
                <a:spcPts val="0"/>
              </a:spcBef>
              <a:spcAft>
                <a:spcPts val="0"/>
              </a:spcAft>
              <a:buSzPts val="1800"/>
              <a:buChar char="○"/>
            </a:pPr>
            <a:r>
              <a:rPr lang="en"/>
              <a:t>Uses Wind Energy</a:t>
            </a:r>
            <a:endParaRPr/>
          </a:p>
          <a:p>
            <a:pPr indent="-342900" lvl="0" marL="457200" rtl="0" algn="l">
              <a:spcBef>
                <a:spcPts val="0"/>
              </a:spcBef>
              <a:spcAft>
                <a:spcPts val="0"/>
              </a:spcAft>
              <a:buSzPts val="1800"/>
              <a:buChar char="★"/>
            </a:pPr>
            <a:r>
              <a:rPr lang="en"/>
              <a:t>Possible to use more sustainable materials for design</a:t>
            </a:r>
            <a:endParaRPr/>
          </a:p>
          <a:p>
            <a:pPr indent="-342900" lvl="0" marL="457200" rtl="0" algn="l">
              <a:spcBef>
                <a:spcPts val="0"/>
              </a:spcBef>
              <a:spcAft>
                <a:spcPts val="0"/>
              </a:spcAft>
              <a:buSzPts val="1800"/>
              <a:buChar char="★"/>
            </a:pPr>
            <a:r>
              <a:rPr lang="en"/>
              <a:t>An innovative way to combat climate change</a:t>
            </a:r>
            <a:endParaRPr/>
          </a:p>
          <a:p>
            <a:pPr indent="0" lvl="0" marL="457200" rtl="0" algn="l">
              <a:spcBef>
                <a:spcPts val="600"/>
              </a:spcBef>
              <a:spcAft>
                <a:spcPts val="0"/>
              </a:spcAft>
              <a:buNone/>
            </a:pPr>
            <a:r>
              <a:t/>
            </a:r>
            <a:endParaRPr/>
          </a:p>
          <a:p>
            <a:pPr indent="0" lvl="0" marL="0" rtl="0" algn="l">
              <a:spcBef>
                <a:spcPts val="600"/>
              </a:spcBef>
              <a:spcAft>
                <a:spcPts val="0"/>
              </a:spcAft>
              <a:buNone/>
            </a:pPr>
            <a:r>
              <a:t/>
            </a:r>
            <a:endParaRPr/>
          </a:p>
        </p:txBody>
      </p:sp>
      <p:sp>
        <p:nvSpPr>
          <p:cNvPr id="338" name="Google Shape;338;p43"/>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4"/>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44" name="Google Shape;344;p44" title="Screenshot 2025-05-14 at 9.28.17 PM.png"/>
          <p:cNvPicPr preferRelativeResize="0"/>
          <p:nvPr/>
        </p:nvPicPr>
        <p:blipFill>
          <a:blip r:embed="rId3">
            <a:alphaModFix/>
          </a:blip>
          <a:stretch>
            <a:fillRect/>
          </a:stretch>
        </p:blipFill>
        <p:spPr>
          <a:xfrm>
            <a:off x="1009613" y="831975"/>
            <a:ext cx="7019019" cy="4101509"/>
          </a:xfrm>
          <a:prstGeom prst="rect">
            <a:avLst/>
          </a:prstGeom>
          <a:noFill/>
          <a:ln cap="flat" cmpd="sng" w="28575">
            <a:solidFill>
              <a:schemeClr val="dk2"/>
            </a:solidFill>
            <a:prstDash val="solid"/>
            <a:round/>
            <a:headEnd len="sm" w="sm" type="none"/>
            <a:tailEnd len="sm" w="sm" type="none"/>
          </a:ln>
        </p:spPr>
      </p:pic>
      <p:sp>
        <p:nvSpPr>
          <p:cNvPr id="345" name="Google Shape;345;p44"/>
          <p:cNvSpPr txBox="1"/>
          <p:nvPr>
            <p:ph type="title"/>
          </p:nvPr>
        </p:nvSpPr>
        <p:spPr>
          <a:xfrm>
            <a:off x="373830" y="249582"/>
            <a:ext cx="8229600" cy="4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TRACK OF OUR EXPENSES: </a:t>
            </a:r>
            <a:endParaRPr/>
          </a:p>
        </p:txBody>
      </p:sp>
      <p:sp>
        <p:nvSpPr>
          <p:cNvPr id="346" name="Google Shape;346;p44"/>
          <p:cNvSpPr/>
          <p:nvPr/>
        </p:nvSpPr>
        <p:spPr>
          <a:xfrm>
            <a:off x="7509625" y="4617450"/>
            <a:ext cx="596100" cy="413400"/>
          </a:xfrm>
          <a:prstGeom prst="ellipse">
            <a:avLst/>
          </a:prstGeom>
          <a:noFill/>
          <a:ln cap="flat" cmpd="sng" w="19050">
            <a:solidFill>
              <a:srgbClr val="274E1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usine"/>
              <a:ea typeface="Cousine"/>
              <a:cs typeface="Cousine"/>
              <a:sym typeface="Cousin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5"/>
          <p:cNvSpPr txBox="1"/>
          <p:nvPr>
            <p:ph idx="4294967295" type="ctrTitle"/>
          </p:nvPr>
        </p:nvSpPr>
        <p:spPr>
          <a:xfrm>
            <a:off x="878657" y="1440025"/>
            <a:ext cx="7772400" cy="11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6000"/>
              <a:t>Thanks!</a:t>
            </a:r>
            <a:endParaRPr b="1" sz="6000"/>
          </a:p>
        </p:txBody>
      </p:sp>
      <p:sp>
        <p:nvSpPr>
          <p:cNvPr id="352" name="Google Shape;352;p45"/>
          <p:cNvSpPr txBox="1"/>
          <p:nvPr>
            <p:ph idx="4294967295" type="subTitle"/>
          </p:nvPr>
        </p:nvSpPr>
        <p:spPr>
          <a:xfrm>
            <a:off x="878657" y="2444295"/>
            <a:ext cx="65937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3600"/>
              <a:t>ANY QUESTIONS?</a:t>
            </a:r>
            <a:endParaRPr sz="3600"/>
          </a:p>
        </p:txBody>
      </p:sp>
      <p:sp>
        <p:nvSpPr>
          <p:cNvPr id="353" name="Google Shape;353;p45"/>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nvSpPr>
        <p:spPr>
          <a:xfrm>
            <a:off x="503500" y="464000"/>
            <a:ext cx="6268800" cy="550200"/>
          </a:xfrm>
          <a:prstGeom prst="rect">
            <a:avLst/>
          </a:prstGeom>
          <a:solidFill>
            <a:schemeClr val="lt2"/>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Anton"/>
                <a:ea typeface="Anton"/>
                <a:cs typeface="Anton"/>
                <a:sym typeface="Anton"/>
              </a:rPr>
              <a:t>Major Drawback of Present DAC: </a:t>
            </a:r>
            <a:endParaRPr sz="2400">
              <a:solidFill>
                <a:schemeClr val="dk1"/>
              </a:solidFill>
              <a:latin typeface="Anton"/>
              <a:ea typeface="Anton"/>
              <a:cs typeface="Anton"/>
              <a:sym typeface="Anton"/>
            </a:endParaRPr>
          </a:p>
        </p:txBody>
      </p:sp>
      <p:sp>
        <p:nvSpPr>
          <p:cNvPr id="122" name="Google Shape;122;p23"/>
          <p:cNvSpPr/>
          <p:nvPr/>
        </p:nvSpPr>
        <p:spPr>
          <a:xfrm>
            <a:off x="202975" y="1473600"/>
            <a:ext cx="8448600" cy="3246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usine"/>
              <a:ea typeface="Cousine"/>
              <a:cs typeface="Cousine"/>
              <a:sym typeface="Cousine"/>
            </a:endParaRPr>
          </a:p>
        </p:txBody>
      </p:sp>
      <p:sp>
        <p:nvSpPr>
          <p:cNvPr id="123" name="Google Shape;123;p23"/>
          <p:cNvSpPr txBox="1"/>
          <p:nvPr/>
        </p:nvSpPr>
        <p:spPr>
          <a:xfrm>
            <a:off x="503500" y="1990675"/>
            <a:ext cx="2779800" cy="1935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Alata"/>
                <a:ea typeface="Alata"/>
                <a:cs typeface="Alata"/>
                <a:sym typeface="Alata"/>
              </a:rPr>
              <a:t>Capturing CO</a:t>
            </a:r>
            <a:r>
              <a:rPr baseline="-25000" lang="en" sz="1500">
                <a:solidFill>
                  <a:schemeClr val="dk1"/>
                </a:solidFill>
                <a:latin typeface="Alata"/>
                <a:ea typeface="Alata"/>
                <a:cs typeface="Alata"/>
                <a:sym typeface="Alata"/>
              </a:rPr>
              <a:t>2 </a:t>
            </a:r>
            <a:r>
              <a:rPr lang="en" sz="1500">
                <a:solidFill>
                  <a:schemeClr val="dk1"/>
                </a:solidFill>
                <a:latin typeface="Alata"/>
                <a:ea typeface="Alata"/>
                <a:cs typeface="Alata"/>
                <a:sym typeface="Alata"/>
              </a:rPr>
              <a:t>is an expensive process. Moreover, the carbon dioxide in the atmosphere is typically more diluted and harder to extract, causing an increase in in DAC’s energy needs and costs. </a:t>
            </a:r>
            <a:endParaRPr sz="1500">
              <a:solidFill>
                <a:schemeClr val="dk1"/>
              </a:solidFill>
              <a:latin typeface="Anton"/>
              <a:ea typeface="Anton"/>
              <a:cs typeface="Anton"/>
              <a:sym typeface="Anton"/>
            </a:endParaRPr>
          </a:p>
          <a:p>
            <a:pPr indent="0" lvl="0" marL="0" rtl="0" algn="l">
              <a:spcBef>
                <a:spcPts val="0"/>
              </a:spcBef>
              <a:spcAft>
                <a:spcPts val="0"/>
              </a:spcAft>
              <a:buNone/>
            </a:pPr>
            <a:r>
              <a:t/>
            </a:r>
            <a:endParaRPr sz="1800">
              <a:solidFill>
                <a:schemeClr val="dk2"/>
              </a:solidFill>
              <a:latin typeface="Anton"/>
              <a:ea typeface="Anton"/>
              <a:cs typeface="Anton"/>
              <a:sym typeface="Anton"/>
            </a:endParaRPr>
          </a:p>
          <a:p>
            <a:pPr indent="0" lvl="0" marL="0" rtl="0" algn="l">
              <a:spcBef>
                <a:spcPts val="0"/>
              </a:spcBef>
              <a:spcAft>
                <a:spcPts val="0"/>
              </a:spcAft>
              <a:buNone/>
            </a:pPr>
            <a:r>
              <a:t/>
            </a:r>
            <a:endParaRPr sz="1800">
              <a:solidFill>
                <a:schemeClr val="dk2"/>
              </a:solidFill>
              <a:latin typeface="Anton"/>
              <a:ea typeface="Anton"/>
              <a:cs typeface="Anton"/>
              <a:sym typeface="Anton"/>
            </a:endParaRPr>
          </a:p>
        </p:txBody>
      </p:sp>
      <p:pic>
        <p:nvPicPr>
          <p:cNvPr id="124" name="Google Shape;124;p23"/>
          <p:cNvPicPr preferRelativeResize="0"/>
          <p:nvPr/>
        </p:nvPicPr>
        <p:blipFill>
          <a:blip r:embed="rId3">
            <a:alphaModFix/>
          </a:blip>
          <a:stretch>
            <a:fillRect/>
          </a:stretch>
        </p:blipFill>
        <p:spPr>
          <a:xfrm>
            <a:off x="3495101" y="1865426"/>
            <a:ext cx="4748625" cy="2778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graphicFrame>
        <p:nvGraphicFramePr>
          <p:cNvPr id="129" name="Google Shape;129;p24"/>
          <p:cNvGraphicFramePr/>
          <p:nvPr/>
        </p:nvGraphicFramePr>
        <p:xfrm>
          <a:off x="952500" y="698575"/>
          <a:ext cx="3000000" cy="3000000"/>
        </p:xfrm>
        <a:graphic>
          <a:graphicData uri="http://schemas.openxmlformats.org/drawingml/2006/table">
            <a:tbl>
              <a:tblPr>
                <a:noFill/>
                <a:tableStyleId>{0EC0747F-3208-4BEC-AC9F-C944186E1BCD}</a:tableStyleId>
              </a:tblPr>
              <a:tblGrid>
                <a:gridCol w="3524250"/>
                <a:gridCol w="3524250"/>
              </a:tblGrid>
              <a:tr h="368000">
                <a:tc>
                  <a:txBody>
                    <a:bodyPr/>
                    <a:lstStyle/>
                    <a:p>
                      <a:pPr indent="0" lvl="0" marL="0" marR="0" rtl="0" algn="l">
                        <a:lnSpc>
                          <a:spcPct val="100000"/>
                        </a:lnSpc>
                        <a:spcBef>
                          <a:spcPts val="0"/>
                        </a:spcBef>
                        <a:spcAft>
                          <a:spcPts val="0"/>
                        </a:spcAft>
                        <a:buNone/>
                      </a:pPr>
                      <a:r>
                        <a:rPr b="1" lang="en">
                          <a:solidFill>
                            <a:schemeClr val="dk1"/>
                          </a:solidFill>
                        </a:rPr>
                        <a:t>Challenges</a:t>
                      </a:r>
                      <a:endParaRPr b="1">
                        <a:solidFill>
                          <a:schemeClr val="dk1"/>
                        </a:solidFill>
                      </a:endParaRPr>
                    </a:p>
                  </a:txBody>
                  <a:tcPr marT="91425" marB="91425" marR="91425" marL="91425">
                    <a:lnL cap="flat" cmpd="sng" w="38100">
                      <a:solidFill>
                        <a:srgbClr val="6D9EEB"/>
                      </a:solidFill>
                      <a:prstDash val="solid"/>
                      <a:round/>
                      <a:headEnd len="sm" w="sm" type="none"/>
                      <a:tailEnd len="sm" w="sm" type="none"/>
                    </a:lnL>
                    <a:lnR cap="flat" cmpd="sng" w="38100">
                      <a:solidFill>
                        <a:srgbClr val="6D9EEB"/>
                      </a:solidFill>
                      <a:prstDash val="solid"/>
                      <a:round/>
                      <a:headEnd len="sm" w="sm" type="none"/>
                      <a:tailEnd len="sm" w="sm" type="none"/>
                    </a:lnR>
                    <a:lnT cap="flat" cmpd="sng" w="38100">
                      <a:solidFill>
                        <a:srgbClr val="6D9EEB"/>
                      </a:solidFill>
                      <a:prstDash val="solid"/>
                      <a:round/>
                      <a:headEnd len="sm" w="sm" type="none"/>
                      <a:tailEnd len="sm" w="sm" type="none"/>
                    </a:lnT>
                    <a:lnB cap="flat" cmpd="sng" w="38100">
                      <a:solidFill>
                        <a:srgbClr val="6D9EEB"/>
                      </a:solidFill>
                      <a:prstDash val="solid"/>
                      <a:round/>
                      <a:headEnd len="sm" w="sm" type="none"/>
                      <a:tailEnd len="sm" w="sm" type="none"/>
                    </a:lnB>
                    <a:solidFill>
                      <a:srgbClr val="A4C2F4"/>
                    </a:solidFill>
                  </a:tcPr>
                </a:tc>
                <a:tc>
                  <a:txBody>
                    <a:bodyPr/>
                    <a:lstStyle/>
                    <a:p>
                      <a:pPr indent="0" lvl="0" marL="0" rtl="0" algn="l">
                        <a:spcBef>
                          <a:spcPts val="0"/>
                        </a:spcBef>
                        <a:spcAft>
                          <a:spcPts val="0"/>
                        </a:spcAft>
                        <a:buNone/>
                      </a:pPr>
                      <a:r>
                        <a:rPr b="1" lang="en">
                          <a:solidFill>
                            <a:schemeClr val="dk1"/>
                          </a:solidFill>
                        </a:rPr>
                        <a:t>Why it exists</a:t>
                      </a:r>
                      <a:endParaRPr b="1">
                        <a:solidFill>
                          <a:schemeClr val="dk1"/>
                        </a:solidFill>
                      </a:endParaRPr>
                    </a:p>
                  </a:txBody>
                  <a:tcPr marT="91425" marB="91425" marR="91425" marL="91425">
                    <a:lnL cap="flat" cmpd="sng" w="38100">
                      <a:solidFill>
                        <a:srgbClr val="6D9EEB"/>
                      </a:solidFill>
                      <a:prstDash val="solid"/>
                      <a:round/>
                      <a:headEnd len="sm" w="sm" type="none"/>
                      <a:tailEnd len="sm" w="sm" type="none"/>
                    </a:lnL>
                    <a:lnR cap="flat" cmpd="sng" w="38100">
                      <a:solidFill>
                        <a:srgbClr val="6D9EEB"/>
                      </a:solidFill>
                      <a:prstDash val="solid"/>
                      <a:round/>
                      <a:headEnd len="sm" w="sm" type="none"/>
                      <a:tailEnd len="sm" w="sm" type="none"/>
                    </a:lnR>
                    <a:lnT cap="flat" cmpd="sng" w="38100">
                      <a:solidFill>
                        <a:srgbClr val="6D9EEB"/>
                      </a:solidFill>
                      <a:prstDash val="solid"/>
                      <a:round/>
                      <a:headEnd len="sm" w="sm" type="none"/>
                      <a:tailEnd len="sm" w="sm" type="none"/>
                    </a:lnT>
                    <a:lnB cap="flat" cmpd="sng" w="38100">
                      <a:solidFill>
                        <a:srgbClr val="6D9EEB"/>
                      </a:solidFill>
                      <a:prstDash val="solid"/>
                      <a:round/>
                      <a:headEnd len="sm" w="sm" type="none"/>
                      <a:tailEnd len="sm" w="sm" type="none"/>
                    </a:lnB>
                    <a:solidFill>
                      <a:srgbClr val="A4C2F4"/>
                    </a:solidFill>
                  </a:tcPr>
                </a:tc>
              </a:tr>
              <a:tr h="509550">
                <a:tc>
                  <a:txBody>
                    <a:bodyPr/>
                    <a:lstStyle/>
                    <a:p>
                      <a:pPr indent="0" lvl="0" marL="0" rtl="0" algn="l">
                        <a:spcBef>
                          <a:spcPts val="0"/>
                        </a:spcBef>
                        <a:spcAft>
                          <a:spcPts val="0"/>
                        </a:spcAft>
                        <a:buNone/>
                      </a:pPr>
                      <a:r>
                        <a:rPr lang="en" sz="1200">
                          <a:solidFill>
                            <a:schemeClr val="dk1"/>
                          </a:solidFill>
                        </a:rPr>
                        <a:t>High energy consumption</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38100">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Even new technologies require high energy inputs to scale</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38100">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r>
              <a:tr h="509550">
                <a:tc>
                  <a:txBody>
                    <a:bodyPr/>
                    <a:lstStyle/>
                    <a:p>
                      <a:pPr indent="0" lvl="0" marL="0" rtl="0" algn="l">
                        <a:spcBef>
                          <a:spcPts val="0"/>
                        </a:spcBef>
                        <a:spcAft>
                          <a:spcPts val="0"/>
                        </a:spcAft>
                        <a:buNone/>
                      </a:pPr>
                      <a:r>
                        <a:rPr lang="en" sz="1200">
                          <a:solidFill>
                            <a:schemeClr val="dk1"/>
                          </a:solidFill>
                        </a:rPr>
                        <a:t>High expense</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Innovations assist, but expenses remain far from competitiveness</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r>
              <a:tr h="509550">
                <a:tc>
                  <a:txBody>
                    <a:bodyPr/>
                    <a:lstStyle/>
                    <a:p>
                      <a:pPr indent="0" lvl="0" marL="0" rtl="0" algn="l">
                        <a:spcBef>
                          <a:spcPts val="0"/>
                        </a:spcBef>
                        <a:spcAft>
                          <a:spcPts val="0"/>
                        </a:spcAft>
                        <a:buNone/>
                      </a:pPr>
                      <a:r>
                        <a:rPr lang="en" sz="1200">
                          <a:solidFill>
                            <a:schemeClr val="dk1"/>
                          </a:solidFill>
                        </a:rPr>
                        <a:t>Low CO₂ concentration</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Physical constraint; huge amounts of air have to be treated</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r>
              <a:tr h="509550">
                <a:tc>
                  <a:txBody>
                    <a:bodyPr/>
                    <a:lstStyle/>
                    <a:p>
                      <a:pPr indent="0" lvl="0" marL="0" rtl="0" algn="l">
                        <a:spcBef>
                          <a:spcPts val="0"/>
                        </a:spcBef>
                        <a:spcAft>
                          <a:spcPts val="0"/>
                        </a:spcAft>
                        <a:buNone/>
                      </a:pPr>
                      <a:r>
                        <a:rPr lang="en" sz="1200">
                          <a:solidFill>
                            <a:schemeClr val="dk1"/>
                          </a:solidFill>
                        </a:rPr>
                        <a:t>Sorbent degradation</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Materials wear out; replacements increase cost and complexity</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r>
              <a:tr h="509550">
                <a:tc>
                  <a:txBody>
                    <a:bodyPr/>
                    <a:lstStyle/>
                    <a:p>
                      <a:pPr indent="0" lvl="0" marL="0" rtl="0" algn="l">
                        <a:spcBef>
                          <a:spcPts val="0"/>
                        </a:spcBef>
                        <a:spcAft>
                          <a:spcPts val="0"/>
                        </a:spcAft>
                        <a:buNone/>
                      </a:pPr>
                      <a:r>
                        <a:rPr lang="en" sz="1200">
                          <a:solidFill>
                            <a:schemeClr val="dk1"/>
                          </a:solidFill>
                        </a:rPr>
                        <a:t>Land/infrastructure</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Compactness is traded off against efficiency; passive systems require space</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r>
              <a:tr h="509550">
                <a:tc>
                  <a:txBody>
                    <a:bodyPr/>
                    <a:lstStyle/>
                    <a:p>
                      <a:pPr indent="0" lvl="0" marL="0" rtl="0" algn="l">
                        <a:spcBef>
                          <a:spcPts val="0"/>
                        </a:spcBef>
                        <a:spcAft>
                          <a:spcPts val="0"/>
                        </a:spcAft>
                        <a:buNone/>
                      </a:pPr>
                      <a:r>
                        <a:rPr lang="en" sz="1200">
                          <a:solidFill>
                            <a:schemeClr val="dk1"/>
                          </a:solidFill>
                        </a:rPr>
                        <a:t>Storage infrastructure</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Storage alternatives are limited, costly, and difficult to scale quickly</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r>
              <a:tr h="509550">
                <a:tc>
                  <a:txBody>
                    <a:bodyPr/>
                    <a:lstStyle/>
                    <a:p>
                      <a:pPr indent="0" lvl="0" marL="0" rtl="0" algn="l">
                        <a:spcBef>
                          <a:spcPts val="0"/>
                        </a:spcBef>
                        <a:spcAft>
                          <a:spcPts val="0"/>
                        </a:spcAft>
                        <a:buNone/>
                      </a:pPr>
                      <a:r>
                        <a:rPr lang="en" sz="1200">
                          <a:solidFill>
                            <a:schemeClr val="dk1"/>
                          </a:solidFill>
                        </a:rPr>
                        <a:t>Environmental/public issues</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Perception and effect concerns persist; risk of misuse or "greenwashing"</a:t>
                      </a:r>
                      <a:endParaRPr>
                        <a:solidFill>
                          <a:schemeClr val="dk1"/>
                        </a:solidFill>
                      </a:endParaRPr>
                    </a:p>
                  </a:txBody>
                  <a:tcPr marT="91425" marB="91425" marR="91425" marL="91425">
                    <a:lnL cap="flat" cmpd="sng" w="9525">
                      <a:solidFill>
                        <a:srgbClr val="6D9EEB"/>
                      </a:solidFill>
                      <a:prstDash val="solid"/>
                      <a:round/>
                      <a:headEnd len="sm" w="sm" type="none"/>
                      <a:tailEnd len="sm" w="sm" type="none"/>
                    </a:lnL>
                    <a:lnR cap="flat" cmpd="sng" w="9525">
                      <a:solidFill>
                        <a:srgbClr val="6D9EEB"/>
                      </a:solidFill>
                      <a:prstDash val="solid"/>
                      <a:round/>
                      <a:headEnd len="sm" w="sm" type="none"/>
                      <a:tailEnd len="sm" w="sm" type="none"/>
                    </a:lnR>
                    <a:lnT cap="flat" cmpd="sng" w="9525">
                      <a:solidFill>
                        <a:srgbClr val="6D9EEB"/>
                      </a:solidFill>
                      <a:prstDash val="solid"/>
                      <a:round/>
                      <a:headEnd len="sm" w="sm" type="none"/>
                      <a:tailEnd len="sm" w="sm" type="none"/>
                    </a:lnT>
                    <a:lnB cap="flat" cmpd="sng" w="9525">
                      <a:solidFill>
                        <a:srgbClr val="6D9EEB"/>
                      </a:solidFill>
                      <a:prstDash val="solid"/>
                      <a:round/>
                      <a:headEnd len="sm" w="sm" type="none"/>
                      <a:tailEnd len="sm" w="sm" type="none"/>
                    </a:lnB>
                  </a:tcPr>
                </a:tc>
              </a:tr>
            </a:tbl>
          </a:graphicData>
        </a:graphic>
      </p:graphicFrame>
      <p:sp>
        <p:nvSpPr>
          <p:cNvPr id="130" name="Google Shape;130;p24"/>
          <p:cNvSpPr txBox="1"/>
          <p:nvPr/>
        </p:nvSpPr>
        <p:spPr>
          <a:xfrm>
            <a:off x="719150" y="184575"/>
            <a:ext cx="57945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Anton"/>
                <a:ea typeface="Anton"/>
                <a:cs typeface="Anton"/>
                <a:sym typeface="Anton"/>
              </a:rPr>
              <a:t>   LIMITATIONS OF EXISTING TECHNOLOGIES:   </a:t>
            </a:r>
            <a:endParaRPr sz="1800">
              <a:solidFill>
                <a:schemeClr val="dk2"/>
              </a:solidFill>
              <a:latin typeface="Anton"/>
              <a:ea typeface="Anton"/>
              <a:cs typeface="Anton"/>
              <a:sym typeface="Anto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404330" y="493832"/>
            <a:ext cx="8229600" cy="4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Renewable Wind Energy: </a:t>
            </a:r>
            <a:endParaRPr b="1"/>
          </a:p>
        </p:txBody>
      </p:sp>
      <p:sp>
        <p:nvSpPr>
          <p:cNvPr id="136" name="Google Shape;136;p25"/>
          <p:cNvSpPr txBox="1"/>
          <p:nvPr>
            <p:ph idx="1" type="body"/>
          </p:nvPr>
        </p:nvSpPr>
        <p:spPr>
          <a:xfrm>
            <a:off x="343225" y="1125000"/>
            <a:ext cx="8290800" cy="3639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800"/>
              <a:t>When the wind patterns and carbon footprint of India are analysed, it is interesting to observe that areas with higher carbon emissions are typically associated with moderate to high wind speeds.</a:t>
            </a:r>
            <a:endParaRPr sz="1800"/>
          </a:p>
        </p:txBody>
      </p:sp>
      <p:sp>
        <p:nvSpPr>
          <p:cNvPr id="137" name="Google Shape;137;p25"/>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8" name="Google Shape;138;p25" title="Screenshot (61).png"/>
          <p:cNvPicPr preferRelativeResize="0"/>
          <p:nvPr/>
        </p:nvPicPr>
        <p:blipFill rotWithShape="1">
          <a:blip r:embed="rId3">
            <a:alphaModFix/>
          </a:blip>
          <a:srcRect b="27155" l="24731" r="25566" t="41809"/>
          <a:stretch/>
        </p:blipFill>
        <p:spPr>
          <a:xfrm>
            <a:off x="1618400" y="2668450"/>
            <a:ext cx="6060000" cy="2128200"/>
          </a:xfrm>
          <a:prstGeom prst="flowChartAlternateProcess">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404325" y="493819"/>
            <a:ext cx="8229600" cy="762600"/>
          </a:xfrm>
          <a:prstGeom prst="rect">
            <a:avLst/>
          </a:prstGeom>
          <a:solidFill>
            <a:srgbClr val="6FA8DC"/>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t>The next big question: How do we harness the power of the wind efficiently? </a:t>
            </a:r>
            <a:endParaRPr b="1"/>
          </a:p>
        </p:txBody>
      </p:sp>
      <p:sp>
        <p:nvSpPr>
          <p:cNvPr id="144" name="Google Shape;144;p26"/>
          <p:cNvSpPr txBox="1"/>
          <p:nvPr>
            <p:ph idx="1" type="body"/>
          </p:nvPr>
        </p:nvSpPr>
        <p:spPr>
          <a:xfrm>
            <a:off x="343225" y="1404125"/>
            <a:ext cx="8290800" cy="3360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200"/>
              <a:t>On</a:t>
            </a:r>
            <a:r>
              <a:rPr lang="en" sz="1200"/>
              <a:t> researching the different kinds of wind turbines and weighing the pros and cons of each type,</a:t>
            </a:r>
            <a:r>
              <a:rPr lang="en" sz="1200"/>
              <a:t> we decided </a:t>
            </a:r>
            <a:r>
              <a:rPr lang="en" sz="1200"/>
              <a:t>to use </a:t>
            </a:r>
            <a:r>
              <a:rPr b="1" lang="en" sz="1200" u="sng"/>
              <a:t>H-TYPE Vertical Axis Wind Turbines. </a:t>
            </a:r>
            <a:endParaRPr sz="1200"/>
          </a:p>
          <a:p>
            <a:pPr indent="0" lvl="0" marL="0" rtl="0" algn="l">
              <a:spcBef>
                <a:spcPts val="600"/>
              </a:spcBef>
              <a:spcAft>
                <a:spcPts val="0"/>
              </a:spcAft>
              <a:buNone/>
            </a:pPr>
            <a:r>
              <a:t/>
            </a:r>
            <a:endParaRPr sz="1200"/>
          </a:p>
          <a:p>
            <a:pPr indent="0" lvl="0" marL="0" rtl="0" algn="l">
              <a:spcBef>
                <a:spcPts val="600"/>
              </a:spcBef>
              <a:spcAft>
                <a:spcPts val="0"/>
              </a:spcAft>
              <a:buNone/>
            </a:pPr>
            <a:r>
              <a:t/>
            </a:r>
            <a:endParaRPr sz="1200"/>
          </a:p>
        </p:txBody>
      </p:sp>
      <p:sp>
        <p:nvSpPr>
          <p:cNvPr id="145" name="Google Shape;145;p26"/>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6" name="Google Shape;146;p26" title="final v6 - reverse it.avi">
            <a:hlinkClick r:id="rId3"/>
          </p:cNvPr>
          <p:cNvPicPr preferRelativeResize="0"/>
          <p:nvPr/>
        </p:nvPicPr>
        <p:blipFill>
          <a:blip r:embed="rId4">
            <a:alphaModFix/>
          </a:blip>
          <a:stretch>
            <a:fillRect/>
          </a:stretch>
        </p:blipFill>
        <p:spPr>
          <a:xfrm>
            <a:off x="4601550" y="2178150"/>
            <a:ext cx="3333824" cy="2500376"/>
          </a:xfrm>
          <a:prstGeom prst="rect">
            <a:avLst/>
          </a:prstGeom>
          <a:noFill/>
          <a:ln>
            <a:noFill/>
          </a:ln>
          <a:effectLst>
            <a:outerShdw blurRad="57150" rotWithShape="0" algn="bl" dir="5400000" dist="19050">
              <a:srgbClr val="000000">
                <a:alpha val="50000"/>
              </a:srgbClr>
            </a:outerShdw>
          </a:effectLst>
        </p:spPr>
      </p:pic>
      <p:sp>
        <p:nvSpPr>
          <p:cNvPr id="147" name="Google Shape;147;p26"/>
          <p:cNvSpPr txBox="1"/>
          <p:nvPr/>
        </p:nvSpPr>
        <p:spPr>
          <a:xfrm>
            <a:off x="502525" y="2268750"/>
            <a:ext cx="3754200" cy="23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Cousine"/>
                <a:ea typeface="Cousine"/>
                <a:cs typeface="Cousine"/>
                <a:sym typeface="Cousine"/>
              </a:rPr>
              <a:t>Advantages of VAWTs: </a:t>
            </a:r>
            <a:endParaRPr b="1" sz="1200">
              <a:solidFill>
                <a:schemeClr val="lt1"/>
              </a:solidFill>
              <a:latin typeface="Cousine"/>
              <a:ea typeface="Cousine"/>
              <a:cs typeface="Cousine"/>
              <a:sym typeface="Cousine"/>
            </a:endParaRPr>
          </a:p>
          <a:p>
            <a:pPr indent="0" lvl="0" marL="0" rtl="0" algn="l">
              <a:spcBef>
                <a:spcPts val="0"/>
              </a:spcBef>
              <a:spcAft>
                <a:spcPts val="0"/>
              </a:spcAft>
              <a:buNone/>
            </a:pPr>
            <a:r>
              <a:t/>
            </a:r>
            <a:endParaRPr sz="1200">
              <a:solidFill>
                <a:schemeClr val="lt1"/>
              </a:solidFill>
              <a:latin typeface="Cousine"/>
              <a:ea typeface="Cousine"/>
              <a:cs typeface="Cousine"/>
              <a:sym typeface="Cousine"/>
            </a:endParaRPr>
          </a:p>
          <a:p>
            <a:pPr indent="-304800" lvl="0" marL="457200" rtl="0" algn="l">
              <a:spcBef>
                <a:spcPts val="0"/>
              </a:spcBef>
              <a:spcAft>
                <a:spcPts val="0"/>
              </a:spcAft>
              <a:buClr>
                <a:schemeClr val="lt1"/>
              </a:buClr>
              <a:buSzPts val="1200"/>
              <a:buFont typeface="Cousine"/>
              <a:buChar char="➢"/>
            </a:pPr>
            <a:r>
              <a:rPr lang="en" sz="1200">
                <a:solidFill>
                  <a:schemeClr val="lt1"/>
                </a:solidFill>
                <a:latin typeface="Cousine"/>
                <a:ea typeface="Cousine"/>
                <a:cs typeface="Cousine"/>
                <a:sym typeface="Cousine"/>
              </a:rPr>
              <a:t>Omnidirectional Wind Acceptance</a:t>
            </a:r>
            <a:endParaRPr sz="1200">
              <a:solidFill>
                <a:schemeClr val="lt1"/>
              </a:solidFill>
              <a:latin typeface="Cousine"/>
              <a:ea typeface="Cousine"/>
              <a:cs typeface="Cousine"/>
              <a:sym typeface="Cousine"/>
            </a:endParaRPr>
          </a:p>
          <a:p>
            <a:pPr indent="-304800" lvl="0" marL="457200" rtl="0" algn="l">
              <a:spcBef>
                <a:spcPts val="0"/>
              </a:spcBef>
              <a:spcAft>
                <a:spcPts val="0"/>
              </a:spcAft>
              <a:buClr>
                <a:schemeClr val="lt1"/>
              </a:buClr>
              <a:buSzPts val="1200"/>
              <a:buFont typeface="Cousine"/>
              <a:buChar char="➢"/>
            </a:pPr>
            <a:r>
              <a:rPr lang="en" sz="1200">
                <a:solidFill>
                  <a:schemeClr val="lt1"/>
                </a:solidFill>
                <a:latin typeface="Cousine"/>
                <a:ea typeface="Cousine"/>
                <a:cs typeface="Cousine"/>
                <a:sym typeface="Cousine"/>
              </a:rPr>
              <a:t>Compact &amp; Space-Efficient Design</a:t>
            </a:r>
            <a:endParaRPr sz="1200">
              <a:solidFill>
                <a:schemeClr val="lt1"/>
              </a:solidFill>
              <a:latin typeface="Cousine"/>
              <a:ea typeface="Cousine"/>
              <a:cs typeface="Cousine"/>
              <a:sym typeface="Cousine"/>
            </a:endParaRPr>
          </a:p>
          <a:p>
            <a:pPr indent="-304800" lvl="0" marL="457200" rtl="0" algn="l">
              <a:spcBef>
                <a:spcPts val="0"/>
              </a:spcBef>
              <a:spcAft>
                <a:spcPts val="0"/>
              </a:spcAft>
              <a:buClr>
                <a:schemeClr val="lt1"/>
              </a:buClr>
              <a:buSzPts val="1200"/>
              <a:buFont typeface="Cousine"/>
              <a:buChar char="➢"/>
            </a:pPr>
            <a:r>
              <a:rPr lang="en" sz="1200">
                <a:solidFill>
                  <a:schemeClr val="lt1"/>
                </a:solidFill>
                <a:latin typeface="Cousine"/>
                <a:ea typeface="Cousine"/>
                <a:cs typeface="Cousine"/>
                <a:sym typeface="Cousine"/>
              </a:rPr>
              <a:t>Lower Maintenance</a:t>
            </a:r>
            <a:endParaRPr sz="1200">
              <a:solidFill>
                <a:schemeClr val="lt1"/>
              </a:solidFill>
              <a:latin typeface="Cousine"/>
              <a:ea typeface="Cousine"/>
              <a:cs typeface="Cousine"/>
              <a:sym typeface="Cousine"/>
            </a:endParaRPr>
          </a:p>
          <a:p>
            <a:pPr indent="-304800" lvl="0" marL="457200" rtl="0" algn="l">
              <a:spcBef>
                <a:spcPts val="0"/>
              </a:spcBef>
              <a:spcAft>
                <a:spcPts val="0"/>
              </a:spcAft>
              <a:buClr>
                <a:schemeClr val="lt1"/>
              </a:buClr>
              <a:buSzPts val="1200"/>
              <a:buFont typeface="Cousine"/>
              <a:buChar char="➢"/>
            </a:pPr>
            <a:r>
              <a:rPr lang="en" sz="1200">
                <a:solidFill>
                  <a:schemeClr val="lt1"/>
                </a:solidFill>
                <a:latin typeface="Cousine"/>
                <a:ea typeface="Cousine"/>
                <a:cs typeface="Cousine"/>
                <a:sym typeface="Cousine"/>
              </a:rPr>
              <a:t>Better Performance in Low Wind Speeds &amp; Turbulent Flows</a:t>
            </a:r>
            <a:endParaRPr sz="1200">
              <a:solidFill>
                <a:schemeClr val="lt1"/>
              </a:solidFill>
              <a:latin typeface="Cousine"/>
              <a:ea typeface="Cousine"/>
              <a:cs typeface="Cousine"/>
              <a:sym typeface="Cousine"/>
            </a:endParaRPr>
          </a:p>
          <a:p>
            <a:pPr indent="-304800" lvl="0" marL="457200" rtl="0" algn="l">
              <a:spcBef>
                <a:spcPts val="0"/>
              </a:spcBef>
              <a:spcAft>
                <a:spcPts val="0"/>
              </a:spcAft>
              <a:buClr>
                <a:schemeClr val="lt1"/>
              </a:buClr>
              <a:buSzPts val="1200"/>
              <a:buFont typeface="Cousine"/>
              <a:buChar char="➢"/>
            </a:pPr>
            <a:r>
              <a:rPr lang="en" sz="1200">
                <a:solidFill>
                  <a:schemeClr val="lt1"/>
                </a:solidFill>
                <a:latin typeface="Cousine"/>
                <a:ea typeface="Cousine"/>
                <a:cs typeface="Cousine"/>
                <a:sym typeface="Cousine"/>
              </a:rPr>
              <a:t>Safe and Quiet Operation</a:t>
            </a:r>
            <a:endParaRPr sz="1200">
              <a:solidFill>
                <a:schemeClr val="lt1"/>
              </a:solidFill>
              <a:latin typeface="Cousine"/>
              <a:ea typeface="Cousine"/>
              <a:cs typeface="Cousine"/>
              <a:sym typeface="Cousine"/>
            </a:endParaRPr>
          </a:p>
          <a:p>
            <a:pPr indent="-304800" lvl="0" marL="457200" rtl="0" algn="l">
              <a:spcBef>
                <a:spcPts val="0"/>
              </a:spcBef>
              <a:spcAft>
                <a:spcPts val="0"/>
              </a:spcAft>
              <a:buClr>
                <a:schemeClr val="lt1"/>
              </a:buClr>
              <a:buSzPts val="1200"/>
              <a:buFont typeface="Cousine"/>
              <a:buChar char="➢"/>
            </a:pPr>
            <a:r>
              <a:rPr lang="en" sz="1200">
                <a:solidFill>
                  <a:schemeClr val="lt1"/>
                </a:solidFill>
                <a:latin typeface="Cousine"/>
                <a:ea typeface="Cousine"/>
                <a:cs typeface="Cousine"/>
                <a:sym typeface="Cousine"/>
              </a:rPr>
              <a:t>Ease of Prototyping</a:t>
            </a:r>
            <a:endParaRPr sz="1200">
              <a:solidFill>
                <a:schemeClr val="lt1"/>
              </a:solidFill>
              <a:latin typeface="Cousine"/>
              <a:ea typeface="Cousine"/>
              <a:cs typeface="Cousine"/>
              <a:sym typeface="Cousine"/>
            </a:endParaRPr>
          </a:p>
          <a:p>
            <a:pPr indent="0" lvl="0" marL="457200" rtl="0" algn="l">
              <a:spcBef>
                <a:spcPts val="0"/>
              </a:spcBef>
              <a:spcAft>
                <a:spcPts val="0"/>
              </a:spcAft>
              <a:buNone/>
            </a:pPr>
            <a:r>
              <a:t/>
            </a:r>
            <a:endParaRPr sz="1000">
              <a:solidFill>
                <a:schemeClr val="lt1"/>
              </a:solidFill>
              <a:latin typeface="Cousine"/>
              <a:ea typeface="Cousine"/>
              <a:cs typeface="Cousine"/>
              <a:sym typeface="Cousine"/>
            </a:endParaRPr>
          </a:p>
          <a:p>
            <a:pPr indent="0" lvl="0" marL="0" rtl="0" algn="l">
              <a:spcBef>
                <a:spcPts val="0"/>
              </a:spcBef>
              <a:spcAft>
                <a:spcPts val="0"/>
              </a:spcAft>
              <a:buClr>
                <a:schemeClr val="dk1"/>
              </a:buClr>
              <a:buSzPts val="1100"/>
              <a:buFont typeface="Arial"/>
              <a:buNone/>
            </a:pPr>
            <a:r>
              <a:t/>
            </a:r>
            <a:endParaRPr sz="1000">
              <a:solidFill>
                <a:schemeClr val="lt1"/>
              </a:solidFill>
              <a:latin typeface="Cousine"/>
              <a:ea typeface="Cousine"/>
              <a:cs typeface="Cousine"/>
              <a:sym typeface="Cousine"/>
            </a:endParaRPr>
          </a:p>
          <a:p>
            <a:pPr indent="0" lvl="0" marL="0" rtl="0" algn="l">
              <a:spcBef>
                <a:spcPts val="0"/>
              </a:spcBef>
              <a:spcAft>
                <a:spcPts val="0"/>
              </a:spcAft>
              <a:buNone/>
            </a:pPr>
            <a:r>
              <a:t/>
            </a:r>
            <a:endParaRPr sz="1000">
              <a:solidFill>
                <a:schemeClr val="lt1"/>
              </a:solidFill>
              <a:latin typeface="Cousine"/>
              <a:ea typeface="Cousine"/>
              <a:cs typeface="Cousine"/>
              <a:sym typeface="Cousin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7"/>
          <p:cNvSpPr txBox="1"/>
          <p:nvPr>
            <p:ph type="title"/>
          </p:nvPr>
        </p:nvSpPr>
        <p:spPr>
          <a:xfrm>
            <a:off x="404325" y="405150"/>
            <a:ext cx="4534800" cy="1021200"/>
          </a:xfrm>
          <a:prstGeom prst="rect">
            <a:avLst/>
          </a:prstGeom>
          <a:solidFill>
            <a:srgbClr val="3C78D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highlight>
                  <a:srgbClr val="3C78D8"/>
                </a:highlight>
              </a:rPr>
              <a:t>Our Challenge</a:t>
            </a:r>
            <a:r>
              <a:rPr b="1" lang="en"/>
              <a:t>: </a:t>
            </a:r>
            <a:r>
              <a:rPr b="1" i="1" lang="en"/>
              <a:t>Integrating the DAC with the vertical axis wind turbine</a:t>
            </a:r>
            <a:endParaRPr b="1" i="1"/>
          </a:p>
        </p:txBody>
      </p:sp>
      <p:sp>
        <p:nvSpPr>
          <p:cNvPr id="153" name="Google Shape;153;p27"/>
          <p:cNvSpPr txBox="1"/>
          <p:nvPr>
            <p:ph idx="1" type="body"/>
          </p:nvPr>
        </p:nvSpPr>
        <p:spPr>
          <a:xfrm>
            <a:off x="404325" y="1625825"/>
            <a:ext cx="4534800" cy="3138300"/>
          </a:xfrm>
          <a:prstGeom prst="rect">
            <a:avLst/>
          </a:prstGeom>
        </p:spPr>
        <p:txBody>
          <a:bodyPr anchorCtr="0" anchor="t" bIns="91425" lIns="91425" spcFirstLastPara="1" rIns="91425" wrap="square" tIns="91425">
            <a:noAutofit/>
          </a:bodyPr>
          <a:lstStyle/>
          <a:p>
            <a:pPr indent="-304800" lvl="0" marL="457200" rtl="0" algn="l">
              <a:spcBef>
                <a:spcPts val="600"/>
              </a:spcBef>
              <a:spcAft>
                <a:spcPts val="0"/>
              </a:spcAft>
              <a:buSzPts val="1200"/>
              <a:buChar char="▪"/>
            </a:pPr>
            <a:r>
              <a:rPr lang="en" sz="1200"/>
              <a:t>After testing multiple ideas f</a:t>
            </a:r>
            <a:r>
              <a:rPr lang="en" sz="1200"/>
              <a:t>inally, we decided to create an </a:t>
            </a:r>
            <a:r>
              <a:rPr b="1" lang="en" sz="1200" u="sng"/>
              <a:t>automated system</a:t>
            </a:r>
            <a:r>
              <a:rPr lang="en" sz="1200"/>
              <a:t> where based on availability of wind,sorbent panels, that are integrated into the blade, either opens or closes.</a:t>
            </a:r>
            <a:endParaRPr sz="1200"/>
          </a:p>
          <a:p>
            <a:pPr indent="0" lvl="0" marL="0" rtl="0" algn="l">
              <a:spcBef>
                <a:spcPts val="600"/>
              </a:spcBef>
              <a:spcAft>
                <a:spcPts val="0"/>
              </a:spcAft>
              <a:buNone/>
            </a:pPr>
            <a:r>
              <a:t/>
            </a:r>
            <a:endParaRPr sz="1200"/>
          </a:p>
          <a:p>
            <a:pPr indent="0" lvl="0" marL="0" rtl="0" algn="l">
              <a:spcBef>
                <a:spcPts val="600"/>
              </a:spcBef>
              <a:spcAft>
                <a:spcPts val="0"/>
              </a:spcAft>
              <a:buNone/>
            </a:pPr>
            <a:r>
              <a:t/>
            </a:r>
            <a:endParaRPr sz="1200"/>
          </a:p>
          <a:p>
            <a:pPr indent="0" lvl="0" marL="0" rtl="0" algn="l">
              <a:spcBef>
                <a:spcPts val="600"/>
              </a:spcBef>
              <a:spcAft>
                <a:spcPts val="0"/>
              </a:spcAft>
              <a:buNone/>
            </a:pPr>
            <a:r>
              <a:t/>
            </a:r>
            <a:endParaRPr sz="1200"/>
          </a:p>
        </p:txBody>
      </p:sp>
      <p:sp>
        <p:nvSpPr>
          <p:cNvPr id="154" name="Google Shape;154;p27"/>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5" name="Google Shape;155;p27" title="Screenshot (62).png"/>
          <p:cNvPicPr preferRelativeResize="0"/>
          <p:nvPr/>
        </p:nvPicPr>
        <p:blipFill rotWithShape="1">
          <a:blip r:embed="rId3">
            <a:alphaModFix/>
          </a:blip>
          <a:srcRect b="41665" l="29416" r="41327" t="35346"/>
          <a:stretch/>
        </p:blipFill>
        <p:spPr>
          <a:xfrm>
            <a:off x="658703" y="2864225"/>
            <a:ext cx="4200672" cy="1856674"/>
          </a:xfrm>
          <a:prstGeom prst="rect">
            <a:avLst/>
          </a:prstGeom>
          <a:noFill/>
          <a:ln>
            <a:noFill/>
          </a:ln>
        </p:spPr>
      </p:pic>
      <p:sp>
        <p:nvSpPr>
          <p:cNvPr id="156" name="Google Shape;156;p27"/>
          <p:cNvSpPr/>
          <p:nvPr/>
        </p:nvSpPr>
        <p:spPr>
          <a:xfrm>
            <a:off x="5646025" y="405150"/>
            <a:ext cx="2593800" cy="4434000"/>
          </a:xfrm>
          <a:prstGeom prst="roundRect">
            <a:avLst>
              <a:gd fmla="val 16667" name="adj"/>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usine"/>
              <a:ea typeface="Cousine"/>
              <a:cs typeface="Cousine"/>
              <a:sym typeface="Cousine"/>
            </a:endParaRPr>
          </a:p>
        </p:txBody>
      </p:sp>
      <p:pic>
        <p:nvPicPr>
          <p:cNvPr id="157" name="Google Shape;157;p27" title="VID_20250506_221820.mp4">
            <a:hlinkClick r:id="rId4"/>
          </p:cNvPr>
          <p:cNvPicPr preferRelativeResize="0"/>
          <p:nvPr/>
        </p:nvPicPr>
        <p:blipFill>
          <a:blip r:embed="rId5">
            <a:alphaModFix/>
          </a:blip>
          <a:stretch>
            <a:fillRect/>
          </a:stretch>
        </p:blipFill>
        <p:spPr>
          <a:xfrm>
            <a:off x="5846037" y="672100"/>
            <a:ext cx="2193777" cy="3900096"/>
          </a:xfrm>
          <a:prstGeom prst="rect">
            <a:avLst/>
          </a:prstGeom>
          <a:noFill/>
          <a:ln cap="flat" cmpd="sng" w="19050">
            <a:solidFill>
              <a:schemeClr val="dk1"/>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3" name="Google Shape;163;p28" title="VID-20250506-WA0009-unscreen (2).gif"/>
          <p:cNvPicPr preferRelativeResize="0"/>
          <p:nvPr/>
        </p:nvPicPr>
        <p:blipFill rotWithShape="1">
          <a:blip r:embed="rId3">
            <a:alphaModFix/>
          </a:blip>
          <a:srcRect b="3719" l="7376" r="1440" t="8143"/>
          <a:stretch/>
        </p:blipFill>
        <p:spPr>
          <a:xfrm>
            <a:off x="5343050" y="746325"/>
            <a:ext cx="2246575" cy="3495525"/>
          </a:xfrm>
          <a:prstGeom prst="rect">
            <a:avLst/>
          </a:prstGeom>
          <a:noFill/>
          <a:ln>
            <a:noFill/>
          </a:ln>
        </p:spPr>
      </p:pic>
      <p:sp>
        <p:nvSpPr>
          <p:cNvPr id="164" name="Google Shape;164;p28"/>
          <p:cNvSpPr/>
          <p:nvPr/>
        </p:nvSpPr>
        <p:spPr>
          <a:xfrm>
            <a:off x="1300625" y="1718250"/>
            <a:ext cx="2808300" cy="1922700"/>
          </a:xfrm>
          <a:prstGeom prst="roundRect">
            <a:avLst>
              <a:gd fmla="val 16667" name="adj"/>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usine"/>
              <a:ea typeface="Cousine"/>
              <a:cs typeface="Cousine"/>
              <a:sym typeface="Cousine"/>
            </a:endParaRPr>
          </a:p>
        </p:txBody>
      </p:sp>
      <p:sp>
        <p:nvSpPr>
          <p:cNvPr id="165" name="Google Shape;165;p28"/>
          <p:cNvSpPr txBox="1"/>
          <p:nvPr/>
        </p:nvSpPr>
        <p:spPr>
          <a:xfrm>
            <a:off x="1485425" y="1888200"/>
            <a:ext cx="2438700" cy="136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Cousine"/>
                <a:ea typeface="Cousine"/>
                <a:cs typeface="Cousine"/>
                <a:sym typeface="Cousine"/>
              </a:rPr>
              <a:t>To allow the movement of the panel, we have used a SG90 Continuous Servo Motor.</a:t>
            </a:r>
            <a:endParaRPr sz="1700">
              <a:solidFill>
                <a:schemeClr val="dk1"/>
              </a:solidFill>
              <a:latin typeface="Cousine"/>
              <a:ea typeface="Cousine"/>
              <a:cs typeface="Cousine"/>
              <a:sym typeface="Cousin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9"/>
          <p:cNvSpPr txBox="1"/>
          <p:nvPr>
            <p:ph type="title"/>
          </p:nvPr>
        </p:nvSpPr>
        <p:spPr>
          <a:xfrm>
            <a:off x="404425" y="360794"/>
            <a:ext cx="8229600" cy="799500"/>
          </a:xfrm>
          <a:prstGeom prst="rect">
            <a:avLst/>
          </a:prstGeom>
          <a:solidFill>
            <a:srgbClr val="0B5394"/>
          </a:solidFill>
        </p:spPr>
        <p:txBody>
          <a:bodyPr anchorCtr="0" anchor="t" bIns="91425" lIns="91425" spcFirstLastPara="1" rIns="91425" wrap="square" tIns="91425">
            <a:noAutofit/>
          </a:bodyPr>
          <a:lstStyle/>
          <a:p>
            <a:pPr indent="0" lvl="0" marL="0" rtl="0" algn="ctr">
              <a:spcBef>
                <a:spcPts val="0"/>
              </a:spcBef>
              <a:spcAft>
                <a:spcPts val="0"/>
              </a:spcAft>
              <a:buNone/>
            </a:pPr>
            <a:r>
              <a:rPr lang="en"/>
              <a:t>The next step was to find a way to efficiently regenerate the sorbent</a:t>
            </a:r>
            <a:endParaRPr/>
          </a:p>
        </p:txBody>
      </p:sp>
      <p:sp>
        <p:nvSpPr>
          <p:cNvPr id="171" name="Google Shape;171;p29"/>
          <p:cNvSpPr txBox="1"/>
          <p:nvPr>
            <p:ph idx="1" type="body"/>
          </p:nvPr>
        </p:nvSpPr>
        <p:spPr>
          <a:xfrm>
            <a:off x="343225" y="1367175"/>
            <a:ext cx="8290800" cy="3396900"/>
          </a:xfrm>
          <a:prstGeom prst="rect">
            <a:avLst/>
          </a:prstGeom>
          <a:ln cap="flat" cmpd="sng" w="9525">
            <a:solidFill>
              <a:srgbClr val="351C75"/>
            </a:solidFill>
            <a:prstDash val="solid"/>
            <a:round/>
            <a:headEnd len="sm" w="sm" type="none"/>
            <a:tailEnd len="sm" w="sm" type="none"/>
          </a:ln>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sz="1800"/>
              <a:t>We have used nichrome wire for electric heating of the sorbent.</a:t>
            </a:r>
            <a:endParaRPr sz="1800"/>
          </a:p>
          <a:p>
            <a:pPr indent="0" lvl="0" marL="457200" rtl="0" algn="l">
              <a:spcBef>
                <a:spcPts val="600"/>
              </a:spcBef>
              <a:spcAft>
                <a:spcPts val="0"/>
              </a:spcAft>
              <a:buNone/>
            </a:pPr>
            <a:r>
              <a:t/>
            </a:r>
            <a:endParaRPr sz="100"/>
          </a:p>
          <a:p>
            <a:pPr indent="-342900" lvl="0" marL="457200" rtl="0" algn="l">
              <a:spcBef>
                <a:spcPts val="600"/>
              </a:spcBef>
              <a:spcAft>
                <a:spcPts val="0"/>
              </a:spcAft>
              <a:buSzPts val="1800"/>
              <a:buChar char="❖"/>
            </a:pPr>
            <a:r>
              <a:rPr lang="en" sz="1800"/>
              <a:t>At temperatures close to 100 degrees celsius, the zeolite releases back the CO</a:t>
            </a:r>
            <a:r>
              <a:rPr baseline="-25000" lang="en" sz="1800"/>
              <a:t>2 </a:t>
            </a:r>
            <a:r>
              <a:rPr lang="en" sz="1800"/>
              <a:t>it had captured. </a:t>
            </a:r>
            <a:endParaRPr sz="1800"/>
          </a:p>
          <a:p>
            <a:pPr indent="0" lvl="0" marL="457200" rtl="0" algn="l">
              <a:spcBef>
                <a:spcPts val="600"/>
              </a:spcBef>
              <a:spcAft>
                <a:spcPts val="0"/>
              </a:spcAft>
              <a:buNone/>
            </a:pPr>
            <a:r>
              <a:t/>
            </a:r>
            <a:endParaRPr sz="100"/>
          </a:p>
          <a:p>
            <a:pPr indent="-342900" lvl="0" marL="457200" rtl="0" algn="l">
              <a:spcBef>
                <a:spcPts val="600"/>
              </a:spcBef>
              <a:spcAft>
                <a:spcPts val="0"/>
              </a:spcAft>
              <a:buSzPts val="1800"/>
              <a:buChar char="❖"/>
            </a:pPr>
            <a:r>
              <a:rPr lang="en" sz="1800"/>
              <a:t>We have used a CO</a:t>
            </a:r>
            <a:r>
              <a:rPr baseline="-25000" lang="en" sz="1800"/>
              <a:t>2 </a:t>
            </a:r>
            <a:r>
              <a:rPr lang="en" sz="1800"/>
              <a:t>sensor</a:t>
            </a:r>
            <a:r>
              <a:rPr lang="en" sz="1800"/>
              <a:t> to calculate the amount of carbon dioxide that the zeolite had captured. </a:t>
            </a:r>
            <a:endParaRPr sz="1800"/>
          </a:p>
        </p:txBody>
      </p:sp>
      <p:sp>
        <p:nvSpPr>
          <p:cNvPr id="172" name="Google Shape;172;p29"/>
          <p:cNvSpPr txBox="1"/>
          <p:nvPr>
            <p:ph idx="12" type="sldNum"/>
          </p:nvPr>
        </p:nvSpPr>
        <p:spPr>
          <a:xfrm>
            <a:off x="8523157" y="4641567"/>
            <a:ext cx="461100" cy="29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EAE8F3"/>
      </a:lt1>
      <a:dk2>
        <a:srgbClr val="191515"/>
      </a:dk2>
      <a:lt2>
        <a:srgbClr val="EAE8F3"/>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Valentine template">
  <a:themeElements>
    <a:clrScheme name="Custom 347">
      <a:dk1>
        <a:srgbClr val="000000"/>
      </a:dk1>
      <a:lt1>
        <a:srgbClr val="FFFFFF"/>
      </a:lt1>
      <a:dk2>
        <a:srgbClr val="565F6F"/>
      </a:dk2>
      <a:lt2>
        <a:srgbClr val="DFE3E9"/>
      </a:lt2>
      <a:accent1>
        <a:srgbClr val="3D85C6"/>
      </a:accent1>
      <a:accent2>
        <a:srgbClr val="6FA8DC"/>
      </a:accent2>
      <a:accent3>
        <a:srgbClr val="9FC5E8"/>
      </a:accent3>
      <a:accent4>
        <a:srgbClr val="CFE2F3"/>
      </a:accent4>
      <a:accent5>
        <a:srgbClr val="D9D9D9"/>
      </a:accent5>
      <a:accent6>
        <a:srgbClr val="999999"/>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